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8" r:id="rId2"/>
    <p:sldMasterId id="2147483719" r:id="rId3"/>
    <p:sldMasterId id="2147483721" r:id="rId4"/>
    <p:sldMasterId id="2147483733" r:id="rId5"/>
    <p:sldMasterId id="2147483749" r:id="rId6"/>
    <p:sldMasterId id="2147483774" r:id="rId7"/>
  </p:sldMasterIdLst>
  <p:notesMasterIdLst>
    <p:notesMasterId r:id="rId31"/>
  </p:notesMasterIdLst>
  <p:sldIdLst>
    <p:sldId id="368" r:id="rId8"/>
    <p:sldId id="366" r:id="rId9"/>
    <p:sldId id="372" r:id="rId10"/>
    <p:sldId id="371" r:id="rId11"/>
    <p:sldId id="318" r:id="rId12"/>
    <p:sldId id="505" r:id="rId13"/>
    <p:sldId id="369" r:id="rId14"/>
    <p:sldId id="821" r:id="rId15"/>
    <p:sldId id="719" r:id="rId16"/>
    <p:sldId id="509" r:id="rId17"/>
    <p:sldId id="514" r:id="rId18"/>
    <p:sldId id="418" r:id="rId19"/>
    <p:sldId id="419" r:id="rId20"/>
    <p:sldId id="515" r:id="rId21"/>
    <p:sldId id="1490" r:id="rId22"/>
    <p:sldId id="425" r:id="rId23"/>
    <p:sldId id="517" r:id="rId24"/>
    <p:sldId id="1491" r:id="rId25"/>
    <p:sldId id="434" r:id="rId26"/>
    <p:sldId id="917" r:id="rId27"/>
    <p:sldId id="922" r:id="rId28"/>
    <p:sldId id="925" r:id="rId29"/>
    <p:sldId id="51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843"/>
    <p:restoredTop sz="78019" autoAdjust="0"/>
  </p:normalViewPr>
  <p:slideViewPr>
    <p:cSldViewPr showGuides="1">
      <p:cViewPr varScale="1">
        <p:scale>
          <a:sx n="82" d="100"/>
          <a:sy n="82" d="100"/>
        </p:scale>
        <p:origin x="592" y="168"/>
      </p:cViewPr>
      <p:guideLst>
        <p:guide orient="horz" pos="2160"/>
        <p:guide pos="3840"/>
      </p:guideLst>
    </p:cSldViewPr>
  </p:slideViewPr>
  <p:notesTextViewPr>
    <p:cViewPr>
      <p:scale>
        <a:sx n="1" d="1"/>
        <a:sy n="1" d="1"/>
      </p:scale>
      <p:origin x="0" y="0"/>
    </p:cViewPr>
  </p:notesTextViewPr>
  <p:sorterViewPr>
    <p:cViewPr>
      <p:scale>
        <a:sx n="1" d="1"/>
        <a:sy n="1" d="1"/>
      </p:scale>
      <p:origin x="0" y="-289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2D0A0-17AC-4BAB-A6F6-32C70203248D}" type="datetimeFigureOut">
              <a:rPr lang="en-US" smtClean="0"/>
              <a:t>9/11/24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DB593F-4A8B-448C-8F22-94809E1DD26B}" type="slidenum">
              <a:rPr lang="en-US" smtClean="0"/>
              <a:t>‹#›</a:t>
            </a:fld>
            <a:endParaRPr lang="en-US"/>
          </a:p>
        </p:txBody>
      </p:sp>
    </p:spTree>
    <p:extLst>
      <p:ext uri="{BB962C8B-B14F-4D97-AF65-F5344CB8AC3E}">
        <p14:creationId xmlns:p14="http://schemas.microsoft.com/office/powerpoint/2010/main" val="193813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B593F-4A8B-448C-8F22-94809E1DD2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3559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F9AF90-AC8E-0C4A-8B98-54DA121D0089}"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9/11/24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656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F25D47-BEA2-4046-99B8-B20043A12EE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65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6A7B3A-727D-4DF1-BEED-7813F6041C4E}" type="slidenum">
              <a:rPr kumimoji="0" lang="en-US" altLang="en-US" sz="1200" b="0" i="0" u="none" strike="noStrike" kern="1200" cap="none" spc="0" normalizeH="0" baseline="0" noProof="0">
                <a:ln>
                  <a:noFill/>
                </a:ln>
                <a:solidFill>
                  <a:srgbClr val="000000"/>
                </a:solidFill>
                <a:effectLst/>
                <a:uLnTx/>
                <a:uFillTx/>
                <a:latin typeface="Calibri"/>
                <a:ea typeface="+mn-ea"/>
                <a:cs typeface="+mn-cs"/>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a:ea typeface="+mn-ea"/>
              <a:cs typeface="+mn-cs"/>
              <a:sym typeface="Helvetica Light"/>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7770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2FB0-0BEB-D0C5-E23C-F22180CCC83A}"/>
            </a:ext>
          </a:extLst>
        </p:cNvPr>
        <p:cNvGrpSpPr/>
        <p:nvPr/>
      </p:nvGrpSpPr>
      <p:grpSpPr>
        <a:xfrm>
          <a:off x="0" y="0"/>
          <a:ext cx="0" cy="0"/>
          <a:chOff x="0" y="0"/>
          <a:chExt cx="0" cy="0"/>
        </a:xfrm>
      </p:grpSpPr>
      <p:sp>
        <p:nvSpPr>
          <p:cNvPr id="66562" name="Rectangle 3">
            <a:extLst>
              <a:ext uri="{FF2B5EF4-FFF2-40B4-BE49-F238E27FC236}">
                <a16:creationId xmlns:a16="http://schemas.microsoft.com/office/drawing/2014/main" id="{4BE29D79-0C38-BC7F-8465-5CF2EBB4BBEB}"/>
              </a:ext>
            </a:extLst>
          </p:cNvPr>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F9AF90-AC8E-0C4A-8B98-54DA121D0089}"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9/11/24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6563" name="Rectangle 7">
            <a:extLst>
              <a:ext uri="{FF2B5EF4-FFF2-40B4-BE49-F238E27FC236}">
                <a16:creationId xmlns:a16="http://schemas.microsoft.com/office/drawing/2014/main" id="{DF50C831-1DBE-283A-B8AB-C44AEA4F7AE9}"/>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F25D47-BEA2-4046-99B8-B20043A12EE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6564" name="Rectangle 2">
            <a:extLst>
              <a:ext uri="{FF2B5EF4-FFF2-40B4-BE49-F238E27FC236}">
                <a16:creationId xmlns:a16="http://schemas.microsoft.com/office/drawing/2014/main" id="{17ACFDEA-3BFA-902B-9E7D-C6111D71F0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5" name="Rectangle 3">
            <a:extLst>
              <a:ext uri="{FF2B5EF4-FFF2-40B4-BE49-F238E27FC236}">
                <a16:creationId xmlns:a16="http://schemas.microsoft.com/office/drawing/2014/main" id="{C9E02526-8F58-2DE5-5285-190E80A722D3}"/>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696769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Times" charset="0"/>
                <a:ea typeface="ＭＳ Ｐゴシック" charset="0"/>
                <a:cs typeface="ＭＳ Ｐゴシック" charset="0"/>
              </a:rPr>
              <a:t>Wikipedia: The </a:t>
            </a:r>
            <a:r>
              <a:rPr lang="en-US" b="1" dirty="0">
                <a:latin typeface="Times" charset="0"/>
                <a:ea typeface="ＭＳ Ｐゴシック" charset="0"/>
                <a:cs typeface="ＭＳ Ｐゴシック" charset="0"/>
              </a:rPr>
              <a:t>Chelyabinsk meteor</a:t>
            </a:r>
            <a:r>
              <a:rPr lang="en-US" dirty="0">
                <a:latin typeface="Times" charset="0"/>
                <a:ea typeface="ＭＳ Ｐゴシック" charset="0"/>
                <a:cs typeface="ＭＳ Ｐゴシック" charset="0"/>
              </a:rPr>
              <a:t> was a </a:t>
            </a:r>
            <a:r>
              <a:rPr lang="en-US" dirty="0" err="1">
                <a:latin typeface="Times" charset="0"/>
                <a:ea typeface="ＭＳ Ｐゴシック" charset="0"/>
                <a:cs typeface="ＭＳ Ｐゴシック" charset="0"/>
              </a:rPr>
              <a:t>superbolide</a:t>
            </a:r>
            <a:r>
              <a:rPr lang="en-US" dirty="0">
                <a:latin typeface="Times" charset="0"/>
                <a:ea typeface="ＭＳ Ｐゴシック" charset="0"/>
                <a:cs typeface="ＭＳ Ｐゴシック" charset="0"/>
              </a:rPr>
              <a:t> caused by a near-Earth asteroid that entered Earth's atmosphere over Russia on 15 February 2013 at about 09:20 YEKT (03:20 UTC), with a speed of 19.16 +/- 0.15 </a:t>
            </a:r>
            <a:r>
              <a:rPr lang="en-US" dirty="0" err="1">
                <a:latin typeface="Times" charset="0"/>
                <a:ea typeface="ＭＳ Ｐゴシック" charset="0"/>
                <a:cs typeface="ＭＳ Ｐゴシック" charset="0"/>
              </a:rPr>
              <a:t>kilometres</a:t>
            </a:r>
            <a:r>
              <a:rPr lang="en-US" dirty="0">
                <a:latin typeface="Times" charset="0"/>
                <a:ea typeface="ＭＳ Ｐゴシック" charset="0"/>
                <a:cs typeface="ＭＳ Ｐゴシック" charset="0"/>
              </a:rPr>
              <a:t> per second (60,000[5] - 69,000 km/h or 40,000[5] - 42,900 mph).[6][7] It quickly became a brilliant </a:t>
            </a:r>
            <a:r>
              <a:rPr lang="en-US" dirty="0" err="1">
                <a:latin typeface="Times" charset="0"/>
                <a:ea typeface="ＭＳ Ｐゴシック" charset="0"/>
                <a:cs typeface="ＭＳ Ｐゴシック" charset="0"/>
              </a:rPr>
              <a:t>superbolide</a:t>
            </a:r>
            <a:r>
              <a:rPr lang="en-US" dirty="0">
                <a:latin typeface="Times" charset="0"/>
                <a:ea typeface="ＭＳ Ｐゴシック" charset="0"/>
                <a:cs typeface="ＭＳ Ｐゴシック" charset="0"/>
              </a:rPr>
              <a:t> meteor over the southern Ural region. The light from the meteor was brighter than the Sun, even at 100 km distance. It was observed over a wide area of the region and in </a:t>
            </a:r>
            <a:r>
              <a:rPr lang="en-US" dirty="0" err="1">
                <a:latin typeface="Times" charset="0"/>
                <a:ea typeface="ＭＳ Ｐゴシック" charset="0"/>
                <a:cs typeface="ＭＳ Ｐゴシック" charset="0"/>
              </a:rPr>
              <a:t>neighbouring</a:t>
            </a:r>
            <a:r>
              <a:rPr lang="en-US" dirty="0">
                <a:latin typeface="Times" charset="0"/>
                <a:ea typeface="ＭＳ Ｐゴシック" charset="0"/>
                <a:cs typeface="ＭＳ Ｐゴシック" charset="0"/>
              </a:rPr>
              <a:t> republics. Eyewitnesses also felt intense heat from the fireball.</a:t>
            </a:r>
          </a:p>
          <a:p>
            <a:r>
              <a:rPr lang="en-US" dirty="0">
                <a:latin typeface="Times" charset="0"/>
                <a:ea typeface="ＭＳ Ｐゴシック" charset="0"/>
                <a:cs typeface="ＭＳ Ｐゴシック" charset="0"/>
              </a:rPr>
              <a:t>On account of its high velocity and shallow angle of atmospheric entry, the object exploded in an air burst over Chelyabinsk Oblast, at a height of around 29.7 km (18.4 miles, 97,400 feet).[7][8] The explosion generated a bright flash, producing a hot cloud of dust and gas that penetrated to 26.2 km, and many surviving small fragmentary meteorites, as well as a large shock wave. The majority of the object's energy was absorbed by the atmosphere, with a total kinetic energy before atmospheric impact equivalent to approximately 500 kilotons of TNT (about 1.8 PJ), 20–30 times more energy than was released from the atomic bomb detonated at Hiroshima.</a:t>
            </a:r>
          </a:p>
        </p:txBody>
      </p:sp>
      <p:sp>
        <p:nvSpPr>
          <p:cNvPr id="35843" name="Date Placeholder 3"/>
          <p:cNvSpPr>
            <a:spLocks noGrp="1"/>
          </p:cNvSpPr>
          <p:nvPr>
            <p:ph type="dt" sz="quarter" idx="1"/>
          </p:nvPr>
        </p:nvSpPr>
        <p:spPr>
          <a:xfrm>
            <a:off x="3884613" y="0"/>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582587" rtl="0" eaLnBrk="1" fontAlgn="auto" latinLnBrk="0" hangingPunct="0">
              <a:lnSpc>
                <a:spcPct val="100000"/>
              </a:lnSpc>
              <a:spcBef>
                <a:spcPts val="0"/>
              </a:spcBef>
              <a:spcAft>
                <a:spcPts val="0"/>
              </a:spcAft>
              <a:buClrTx/>
              <a:buSzTx/>
              <a:buFontTx/>
              <a:buNone/>
              <a:tabLst/>
              <a:defRPr/>
            </a:pPr>
            <a:fld id="{5C371F8E-9BFB-114D-A021-3870B5CE6472}" type="datetime1">
              <a:rPr kumimoji="0" lang="en-US" sz="1200" b="0" i="0" u="none" strike="noStrike" kern="0" cap="none" spc="0" normalizeH="0" baseline="0" noProof="0">
                <a:ln>
                  <a:noFill/>
                </a:ln>
                <a:solidFill>
                  <a:srgbClr val="000000"/>
                </a:solidFill>
                <a:effectLst/>
                <a:uLnTx/>
                <a:uFillTx/>
                <a:latin typeface="Times" charset="0"/>
                <a:ea typeface="ＭＳ Ｐゴシック" charset="0"/>
                <a:sym typeface="Helvetica Light"/>
              </a:rPr>
              <a:pPr marL="0" marR="0" lvl="0" indent="0" algn="ctr" defTabSz="582587" rtl="0" eaLnBrk="1" fontAlgn="auto" latinLnBrk="0" hangingPunct="0">
                <a:lnSpc>
                  <a:spcPct val="100000"/>
                </a:lnSpc>
                <a:spcBef>
                  <a:spcPts val="0"/>
                </a:spcBef>
                <a:spcAft>
                  <a:spcPts val="0"/>
                </a:spcAft>
                <a:buClrTx/>
                <a:buSzTx/>
                <a:buFontTx/>
                <a:buNone/>
                <a:tabLst/>
                <a:defRPr/>
              </a:pPr>
              <a:t>9/11/24</a:t>
            </a:fld>
            <a:endParaRPr kumimoji="0" lang="en-US" sz="1200" b="0" i="0" u="none" strike="noStrike" kern="0" cap="none" spc="0" normalizeH="0" baseline="0" noProof="0">
              <a:ln>
                <a:noFill/>
              </a:ln>
              <a:solidFill>
                <a:srgbClr val="000000"/>
              </a:solidFill>
              <a:effectLst/>
              <a:uLnTx/>
              <a:uFillTx/>
              <a:latin typeface="Times" charset="0"/>
              <a:ea typeface="ＭＳ Ｐゴシック" charset="0"/>
              <a:sym typeface="Helvetica Light"/>
            </a:endParaRPr>
          </a:p>
        </p:txBody>
      </p:sp>
      <p:sp>
        <p:nvSpPr>
          <p:cNvPr id="35844" name="Slide Number Placeholder 4"/>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582587" rtl="0" eaLnBrk="1" fontAlgn="auto" latinLnBrk="0" hangingPunct="0">
              <a:lnSpc>
                <a:spcPct val="100000"/>
              </a:lnSpc>
              <a:spcBef>
                <a:spcPts val="0"/>
              </a:spcBef>
              <a:spcAft>
                <a:spcPts val="0"/>
              </a:spcAft>
              <a:buClrTx/>
              <a:buSzTx/>
              <a:buFontTx/>
              <a:buNone/>
              <a:tabLst/>
              <a:defRPr/>
            </a:pPr>
            <a:fld id="{205E68D6-ADF2-FF49-A429-762E0FD41383}" type="slidenum">
              <a:rPr kumimoji="0" lang="en-US" sz="1200" b="0" i="0" u="none" strike="noStrike" kern="0" cap="none" spc="0" normalizeH="0" baseline="0" noProof="0">
                <a:ln>
                  <a:noFill/>
                </a:ln>
                <a:solidFill>
                  <a:srgbClr val="000000"/>
                </a:solidFill>
                <a:effectLst/>
                <a:uLnTx/>
                <a:uFillTx/>
                <a:latin typeface="Times" charset="0"/>
                <a:ea typeface="ＭＳ Ｐゴシック" charset="0"/>
                <a:sym typeface="Helvetica Light"/>
              </a:rPr>
              <a:pPr marL="0" marR="0" lvl="0" indent="0" algn="ctr" defTabSz="582587" rtl="0" eaLnBrk="1" fontAlgn="auto" latinLnBrk="0" hangingPunct="0">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rgbClr val="000000"/>
              </a:solidFill>
              <a:effectLst/>
              <a:uLnTx/>
              <a:uFillTx/>
              <a:latin typeface="Times" charset="0"/>
              <a:ea typeface="ＭＳ Ｐゴシック" charset="0"/>
              <a:sym typeface="Helvetica Light"/>
            </a:endParaRPr>
          </a:p>
        </p:txBody>
      </p:sp>
    </p:spTree>
    <p:extLst>
      <p:ext uri="{BB962C8B-B14F-4D97-AF65-F5344CB8AC3E}">
        <p14:creationId xmlns:p14="http://schemas.microsoft.com/office/powerpoint/2010/main" val="135915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3"/>
          <p:cNvSpPr>
            <a:spLocks noGrp="1" noChangeArrowheads="1"/>
          </p:cNvSpPr>
          <p:nvPr>
            <p:ph type="dt" sz="quarter" idx="1"/>
          </p:nvPr>
        </p:nvSpPr>
        <p:spPr>
          <a:xfrm>
            <a:off x="3884613" y="0"/>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582587" rtl="0" eaLnBrk="1" fontAlgn="auto" latinLnBrk="0" hangingPunct="0">
              <a:lnSpc>
                <a:spcPct val="100000"/>
              </a:lnSpc>
              <a:spcBef>
                <a:spcPts val="0"/>
              </a:spcBef>
              <a:spcAft>
                <a:spcPts val="0"/>
              </a:spcAft>
              <a:buClrTx/>
              <a:buSzTx/>
              <a:buFontTx/>
              <a:buNone/>
              <a:tabLst/>
              <a:defRPr/>
            </a:pPr>
            <a:fld id="{790A742C-7758-5540-AE0E-B4590D1EE2A8}" type="datetime1">
              <a:rPr kumimoji="0" lang="en-US" sz="1200" b="0" i="0" u="none" strike="noStrike" kern="0" cap="none" spc="0" normalizeH="0" baseline="0" noProof="0">
                <a:ln>
                  <a:noFill/>
                </a:ln>
                <a:solidFill>
                  <a:prstClr val="black"/>
                </a:solidFill>
                <a:effectLst/>
                <a:uLnTx/>
                <a:uFillTx/>
                <a:latin typeface="Times" charset="0"/>
                <a:ea typeface="ＭＳ Ｐゴシック" charset="0"/>
                <a:sym typeface="Helvetica Light"/>
              </a:rPr>
              <a:pPr marL="0" marR="0" lvl="0" indent="0" algn="ctr" defTabSz="582587" rtl="0" eaLnBrk="1" fontAlgn="auto" latinLnBrk="0" hangingPunct="0">
                <a:lnSpc>
                  <a:spcPct val="100000"/>
                </a:lnSpc>
                <a:spcBef>
                  <a:spcPts val="0"/>
                </a:spcBef>
                <a:spcAft>
                  <a:spcPts val="0"/>
                </a:spcAft>
                <a:buClrTx/>
                <a:buSzTx/>
                <a:buFontTx/>
                <a:buNone/>
                <a:tabLst/>
                <a:defRPr/>
              </a:pPr>
              <a:t>9/11/24</a:t>
            </a:fld>
            <a:endParaRPr kumimoji="0" lang="en-US" sz="1200" b="0" i="0" u="none" strike="noStrike" kern="0" cap="none" spc="0" normalizeH="0" baseline="0" noProof="0">
              <a:ln>
                <a:noFill/>
              </a:ln>
              <a:solidFill>
                <a:prstClr val="black"/>
              </a:solidFill>
              <a:effectLst/>
              <a:uLnTx/>
              <a:uFillTx/>
              <a:latin typeface="Times" charset="0"/>
              <a:ea typeface="ＭＳ Ｐゴシック" charset="0"/>
              <a:sym typeface="Helvetica Light"/>
            </a:endParaRPr>
          </a:p>
        </p:txBody>
      </p:sp>
      <p:sp>
        <p:nvSpPr>
          <p:cNvPr id="4198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582587" rtl="0" eaLnBrk="1" fontAlgn="auto" latinLnBrk="0" hangingPunct="0">
              <a:lnSpc>
                <a:spcPct val="100000"/>
              </a:lnSpc>
              <a:spcBef>
                <a:spcPts val="0"/>
              </a:spcBef>
              <a:spcAft>
                <a:spcPts val="0"/>
              </a:spcAft>
              <a:buClrTx/>
              <a:buSzTx/>
              <a:buFontTx/>
              <a:buNone/>
              <a:tabLst/>
              <a:defRPr/>
            </a:pPr>
            <a:fld id="{4E325A20-AA21-7B49-B0C2-152CBD3E179A}" type="slidenum">
              <a:rPr kumimoji="0" lang="en-US" sz="1200" b="0" i="0" u="none" strike="noStrike" kern="0" cap="none" spc="0" normalizeH="0" baseline="0" noProof="0">
                <a:ln>
                  <a:noFill/>
                </a:ln>
                <a:solidFill>
                  <a:prstClr val="black"/>
                </a:solidFill>
                <a:effectLst/>
                <a:uLnTx/>
                <a:uFillTx/>
                <a:latin typeface="Times" charset="0"/>
                <a:ea typeface="ＭＳ Ｐゴシック" charset="0"/>
                <a:sym typeface="Helvetica Light"/>
              </a:rPr>
              <a:pPr marL="0" marR="0" lvl="0" indent="0" algn="ctr" defTabSz="582587" rtl="0" eaLnBrk="1" fontAlgn="auto" latinLnBrk="0" hangingPunct="0">
                <a:lnSpc>
                  <a:spcPct val="100000"/>
                </a:lnSpc>
                <a:spcBef>
                  <a:spcPts val="0"/>
                </a:spcBef>
                <a:spcAft>
                  <a:spcPts val="0"/>
                </a:spcAft>
                <a:buClrTx/>
                <a:buSzTx/>
                <a:buFontTx/>
                <a:buNone/>
                <a:tabLst/>
                <a:defRPr/>
              </a:pPr>
              <a:t>21</a:t>
            </a:fld>
            <a:endParaRPr kumimoji="0" lang="en-US" sz="1200" b="0" i="0" u="none" strike="noStrike" kern="0" cap="none" spc="0" normalizeH="0" baseline="0" noProof="0">
              <a:ln>
                <a:noFill/>
              </a:ln>
              <a:solidFill>
                <a:prstClr val="black"/>
              </a:solidFill>
              <a:effectLst/>
              <a:uLnTx/>
              <a:uFillTx/>
              <a:latin typeface="Times" charset="0"/>
              <a:ea typeface="ＭＳ Ｐゴシック" charset="0"/>
              <a:sym typeface="Helvetica Light"/>
            </a:endParaRPr>
          </a:p>
        </p:txBody>
      </p:sp>
      <p:sp>
        <p:nvSpPr>
          <p:cNvPr id="41987" name="Rectangle 1026"/>
          <p:cNvSpPr>
            <a:spLocks noGrp="1" noRot="1" noChangeAspect="1" noChangeArrowheads="1" noTextEdit="1"/>
          </p:cNvSpPr>
          <p:nvPr>
            <p:ph type="sldImg"/>
          </p:nvPr>
        </p:nvSpPr>
        <p:spPr>
          <a:ln/>
        </p:spPr>
      </p:sp>
      <p:sp>
        <p:nvSpPr>
          <p:cNvPr id="41988" name="Rectangle 1027"/>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110052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dirty="0">
                <a:latin typeface="Helvetica Neue"/>
                <a:ea typeface="Helvetica Neue"/>
                <a:cs typeface="Helvetica Neue"/>
                <a:sym typeface="Helvetica Neue"/>
              </a:rPr>
              <a:t>Mineralogical map of a calcium-aluminum-rich inclusion (CAI) in the </a:t>
            </a:r>
            <a:r>
              <a:rPr lang="en-US" sz="2100" dirty="0" err="1">
                <a:latin typeface="Helvetica Neue"/>
                <a:ea typeface="Helvetica Neue"/>
                <a:cs typeface="Helvetica Neue"/>
                <a:sym typeface="Helvetica Neue"/>
              </a:rPr>
              <a:t>Efremovka</a:t>
            </a:r>
            <a:r>
              <a:rPr lang="en-US" sz="2100" dirty="0">
                <a:latin typeface="Helvetica Neue"/>
                <a:ea typeface="Helvetica Neue"/>
                <a:cs typeface="Helvetica Neue"/>
                <a:sym typeface="Helvetica Neue"/>
              </a:rPr>
              <a:t> carbonaceous </a:t>
            </a:r>
            <a:r>
              <a:rPr lang="en-US" sz="2100" dirty="0" err="1">
                <a:latin typeface="Helvetica Neue"/>
                <a:ea typeface="Helvetica Neue"/>
                <a:cs typeface="Helvetica Neue"/>
                <a:sym typeface="Helvetica Neue"/>
              </a:rPr>
              <a:t>chondrite</a:t>
            </a:r>
            <a:r>
              <a:rPr lang="en-US" sz="2100" dirty="0">
                <a:latin typeface="Helvetica Neue"/>
                <a:ea typeface="Helvetica Neue"/>
                <a:cs typeface="Helvetica Neue"/>
                <a:sym typeface="Helvetica Neue"/>
              </a:rPr>
              <a:t>. In this image, obtained with an electron microprobe, the square and diamond-shaped, purplish grains are spinel, an aluminum-rich mineral. The light-green and green areas are crystals of minerals rich in both calcium and aluminum. Red area is the surrounding rock, which consists mostly of minerals rich in magnesium and iron. CAIs are thought to be among the very first solids to form in the solar nebula. Most have clear evidence for the presence of aluminum-26, but some have almost none. The variation means either that some formed millions of years after the others, or that aluminum-26 was not distributed uniformly in the solar nebula.</a:t>
            </a:r>
            <a:endParaRPr lang="en-US" dirty="0"/>
          </a:p>
        </p:txBody>
      </p:sp>
    </p:spTree>
    <p:extLst>
      <p:ext uri="{BB962C8B-B14F-4D97-AF65-F5344CB8AC3E}">
        <p14:creationId xmlns:p14="http://schemas.microsoft.com/office/powerpoint/2010/main" val="4146622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61B1F2-3444-DF4C-91FB-90DD191B486D}"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9/11/24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861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8EFF23-54C5-6A4F-B219-0012B545AA8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8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B593F-4A8B-448C-8F22-94809E1DD26B}" type="slidenum">
              <a:rPr lang="en-US" smtClean="0"/>
              <a:t>3</a:t>
            </a:fld>
            <a:endParaRPr lang="en-US"/>
          </a:p>
        </p:txBody>
      </p:sp>
    </p:spTree>
    <p:extLst>
      <p:ext uri="{BB962C8B-B14F-4D97-AF65-F5344CB8AC3E}">
        <p14:creationId xmlns:p14="http://schemas.microsoft.com/office/powerpoint/2010/main" val="3629086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381000" y="685800"/>
            <a:ext cx="609600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BD88BD-68DB-49E8-8B20-AF338ACF915D}"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203862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ADC5C-83C5-820E-1E3E-93380E8F87F2}"/>
            </a:ext>
          </a:extLst>
        </p:cNvPr>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2CC9178-F302-2638-B2B8-EAD32B12DF93}"/>
              </a:ext>
            </a:extLst>
          </p:cNvPr>
          <p:cNvSpPr>
            <a:spLocks noGrp="1" noRot="1" noChangeAspect="1" noTextEdit="1"/>
          </p:cNvSpPr>
          <p:nvPr>
            <p:ph type="sldImg"/>
          </p:nvPr>
        </p:nvSpPr>
        <p:spPr>
          <a:xfrm>
            <a:off x="381000" y="685800"/>
            <a:ext cx="6096000" cy="3429000"/>
          </a:xfrm>
          <a:ln/>
        </p:spPr>
      </p:sp>
      <p:sp>
        <p:nvSpPr>
          <p:cNvPr id="82947" name="Notes Placeholder 2">
            <a:extLst>
              <a:ext uri="{FF2B5EF4-FFF2-40B4-BE49-F238E27FC236}">
                <a16:creationId xmlns:a16="http://schemas.microsoft.com/office/drawing/2014/main" id="{7E58F073-1E73-71E9-0B1B-A2F25A0B56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a:extLst>
              <a:ext uri="{FF2B5EF4-FFF2-40B4-BE49-F238E27FC236}">
                <a16:creationId xmlns:a16="http://schemas.microsoft.com/office/drawing/2014/main" id="{B5DA6422-F297-CB40-F416-45100FEDD9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DBD88BD-68DB-49E8-8B20-AF338ACF915D}"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159079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F22E8CF8-976B-B241-8484-6AEB5C2CF8D1}"/>
              </a:ext>
            </a:extLst>
          </p:cNvPr>
          <p:cNvSpPr>
            <a:spLocks noGrp="1" noRot="1" noChangeAspect="1" noChangeArrowheads="1" noTextEdit="1"/>
          </p:cNvSpPr>
          <p:nvPr>
            <p:ph type="sldImg"/>
          </p:nvPr>
        </p:nvSpPr>
        <p:spPr>
          <a:solidFill>
            <a:srgbClr val="FFFFFF"/>
          </a:solidFill>
          <a:ln/>
        </p:spPr>
      </p:sp>
      <p:sp>
        <p:nvSpPr>
          <p:cNvPr id="18434" name="Rectangle 3">
            <a:extLst>
              <a:ext uri="{FF2B5EF4-FFF2-40B4-BE49-F238E27FC236}">
                <a16:creationId xmlns:a16="http://schemas.microsoft.com/office/drawing/2014/main" id="{0DE11273-7CC9-144D-A46E-F4DC02107F91}"/>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199358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Grp="1" noChangeArrowheads="1"/>
          </p:cNvSpPr>
          <p:nvPr>
            <p:ph type="dt" sz="quarter" idx="1"/>
          </p:nvPr>
        </p:nvSpPr>
        <p:spPr>
          <a:xfrm>
            <a:off x="3884613" y="0"/>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150CD13-CC8A-2549-A871-5E8C75A3FB41}" type="datetime1">
              <a:rPr lang="en-US" sz="1200">
                <a:solidFill>
                  <a:srgbClr val="000000"/>
                </a:solidFill>
              </a:rPr>
              <a:pPr/>
              <a:t>9/11/24</a:t>
            </a:fld>
            <a:endParaRPr lang="en-US" sz="1200">
              <a:solidFill>
                <a:srgbClr val="000000"/>
              </a:solidFill>
            </a:endParaRPr>
          </a:p>
        </p:txBody>
      </p:sp>
      <p:sp>
        <p:nvSpPr>
          <p:cNvPr id="40962"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0913F3C-304E-F548-8CD3-D0FC2404E6B9}" type="slidenum">
              <a:rPr lang="en-US" sz="1200">
                <a:solidFill>
                  <a:srgbClr val="000000"/>
                </a:solidFill>
              </a:rPr>
              <a:pPr/>
              <a:t>9</a:t>
            </a:fld>
            <a:endParaRPr lang="en-US" sz="1200">
              <a:solidFill>
                <a:srgbClr val="000000"/>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9212DA-553D-BA45-9CA6-9F7E2789B488}"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9/11/24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5837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379E22-4520-7540-A605-99564C8B06F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C7C98D-7D20-AC4B-9D8A-0E6B75E8312E}" type="datetime1">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9/11/24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144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EDA5DD-62B4-7949-9CD4-7BD65BA418B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sym typeface="Helvetica Light"/>
            </a:endParaRPr>
          </a:p>
        </p:txBody>
      </p:sp>
      <p:sp>
        <p:nvSpPr>
          <p:cNvPr id="614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DB593F-4A8B-448C-8F22-94809E1DD26B}" type="slidenum">
              <a:rPr lang="en-US" smtClean="0"/>
              <a:t>15</a:t>
            </a:fld>
            <a:endParaRPr lang="en-US"/>
          </a:p>
        </p:txBody>
      </p:sp>
    </p:spTree>
    <p:extLst>
      <p:ext uri="{BB962C8B-B14F-4D97-AF65-F5344CB8AC3E}">
        <p14:creationId xmlns:p14="http://schemas.microsoft.com/office/powerpoint/2010/main" val="519198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1DBF96-1A42-4741-B2E9-93FE0844764E}" type="datetimeFigureOut">
              <a:rPr lang="en-US" smtClean="0"/>
              <a:t>9/11/24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923122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DBF96-1A42-4741-B2E9-93FE0844764E}" type="datetimeFigureOut">
              <a:rPr lang="en-US" smtClean="0"/>
              <a:t>9/11/24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3975644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DBF96-1A42-4741-B2E9-93FE0844764E}" type="datetimeFigureOut">
              <a:rPr lang="en-US" smtClean="0"/>
              <a:t>9/11/24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345349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18047" y="464344"/>
            <a:ext cx="914814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lstStyle/>
          <a:p>
            <a:r>
              <a:t>Title Text</a:t>
            </a:r>
          </a:p>
        </p:txBody>
      </p:sp>
      <p:sp>
        <p:nvSpPr>
          <p:cNvPr id="22" name="Body Level One…"/>
          <p:cNvSpPr txBox="1">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08850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5" y="449241"/>
            <a:ext cx="4992910"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48633"/>
            <a:ext cx="5000625"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103888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13539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7" y="1821656"/>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481958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2"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7133339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310313" y="3491508"/>
            <a:ext cx="5000625" cy="2741414"/>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310313" y="446484"/>
            <a:ext cx="5000625" cy="2741414"/>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446484"/>
            <a:ext cx="5000625" cy="57864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900204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5" y="4473774"/>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1190625" y="2984579"/>
            <a:ext cx="9810750" cy="513795"/>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645844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976"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43358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1DBF96-1A42-4741-B2E9-93FE0844764E}" type="datetimeFigureOut">
              <a:rPr lang="en-US" smtClean="0"/>
              <a:t>9/11/24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1981099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473619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defRPr>
            </a:lvl1pPr>
          </a:lstStyle>
          <a:p>
            <a:fld id="{AE4248C1-64DA-8E43-A5C1-FB4498583863}" type="datetime1">
              <a:rPr lang="en-US"/>
              <a:pPr/>
              <a:t>9/11/24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0101755C-178A-EA43-9340-E70A5CFAF10A}" type="slidenum">
              <a:rPr lang="en-US"/>
              <a:pPr/>
              <a:t>‹#›</a:t>
            </a:fld>
            <a:endParaRPr lang="en-US"/>
          </a:p>
        </p:txBody>
      </p:sp>
    </p:spTree>
    <p:extLst>
      <p:ext uri="{BB962C8B-B14F-4D97-AF65-F5344CB8AC3E}">
        <p14:creationId xmlns:p14="http://schemas.microsoft.com/office/powerpoint/2010/main" val="3144760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3CDAEE9-1446-3845-BC94-2497A60638FD}" type="datetime1">
              <a:rPr lang="en-US"/>
              <a:pPr/>
              <a:t>9/11/24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525728-2484-7A4D-B7A5-835BB405D66E}" type="slidenum">
              <a:rPr lang="en-US"/>
              <a:pPr/>
              <a:t>‹#›</a:t>
            </a:fld>
            <a:endParaRPr lang="en-US"/>
          </a:p>
        </p:txBody>
      </p:sp>
    </p:spTree>
    <p:extLst>
      <p:ext uri="{BB962C8B-B14F-4D97-AF65-F5344CB8AC3E}">
        <p14:creationId xmlns:p14="http://schemas.microsoft.com/office/powerpoint/2010/main" val="2338906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478BC76-D245-8345-B3A2-7514566EC902}" type="datetime1">
              <a:rPr lang="en-US"/>
              <a:pPr/>
              <a:t>9/11/24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9FF916-339F-7343-9FF1-2B64D819B383}" type="slidenum">
              <a:rPr lang="en-US"/>
              <a:pPr/>
              <a:t>‹#›</a:t>
            </a:fld>
            <a:endParaRPr lang="en-US"/>
          </a:p>
        </p:txBody>
      </p:sp>
    </p:spTree>
    <p:extLst>
      <p:ext uri="{BB962C8B-B14F-4D97-AF65-F5344CB8AC3E}">
        <p14:creationId xmlns:p14="http://schemas.microsoft.com/office/powerpoint/2010/main" val="2653634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18EDFA5-FD55-A540-B74D-760B78DC6E1D}" type="datetime1">
              <a:rPr lang="en-US"/>
              <a:pPr/>
              <a:t>9/11/24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A62B148-75FA-3C44-8E64-85683D1F466B}" type="slidenum">
              <a:rPr lang="en-US"/>
              <a:pPr/>
              <a:t>‹#›</a:t>
            </a:fld>
            <a:endParaRPr lang="en-US"/>
          </a:p>
        </p:txBody>
      </p:sp>
    </p:spTree>
    <p:extLst>
      <p:ext uri="{BB962C8B-B14F-4D97-AF65-F5344CB8AC3E}">
        <p14:creationId xmlns:p14="http://schemas.microsoft.com/office/powerpoint/2010/main" val="1278591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EBD5263-9B26-CE44-AFC8-0284A1BD6B66}" type="datetime1">
              <a:rPr lang="en-US"/>
              <a:pPr/>
              <a:t>9/11/24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B92D485-EA19-EC48-87B2-3BA404158FAE}" type="slidenum">
              <a:rPr lang="en-US"/>
              <a:pPr/>
              <a:t>‹#›</a:t>
            </a:fld>
            <a:endParaRPr lang="en-US"/>
          </a:p>
        </p:txBody>
      </p:sp>
    </p:spTree>
    <p:extLst>
      <p:ext uri="{BB962C8B-B14F-4D97-AF65-F5344CB8AC3E}">
        <p14:creationId xmlns:p14="http://schemas.microsoft.com/office/powerpoint/2010/main" val="534370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A7233D09-0785-F448-8E2A-478D65350D34}" type="datetime1">
              <a:rPr lang="en-US"/>
              <a:pPr/>
              <a:t>9/11/24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C6B6A2E-79E7-F946-A13B-E335997A1EE8}" type="slidenum">
              <a:rPr lang="en-US"/>
              <a:pPr/>
              <a:t>‹#›</a:t>
            </a:fld>
            <a:endParaRPr lang="en-US"/>
          </a:p>
        </p:txBody>
      </p:sp>
    </p:spTree>
    <p:extLst>
      <p:ext uri="{BB962C8B-B14F-4D97-AF65-F5344CB8AC3E}">
        <p14:creationId xmlns:p14="http://schemas.microsoft.com/office/powerpoint/2010/main" val="3740765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B6CC626E-6DAC-5E48-97CC-6E917213474A}" type="datetime1">
              <a:rPr lang="en-US"/>
              <a:pPr/>
              <a:t>9/11/24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9CBB3D3-88DE-D543-A8FB-4388040C2D08}" type="slidenum">
              <a:rPr lang="en-US"/>
              <a:pPr/>
              <a:t>‹#›</a:t>
            </a:fld>
            <a:endParaRPr lang="en-US"/>
          </a:p>
        </p:txBody>
      </p:sp>
    </p:spTree>
    <p:extLst>
      <p:ext uri="{BB962C8B-B14F-4D97-AF65-F5344CB8AC3E}">
        <p14:creationId xmlns:p14="http://schemas.microsoft.com/office/powerpoint/2010/main" val="2595296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3AF6E7A-93EF-A646-86FE-BC282656B1DE}" type="datetime1">
              <a:rPr lang="en-US"/>
              <a:pPr/>
              <a:t>9/11/24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A555EEC-7D1A-6B47-8507-965D2B6969B0}" type="slidenum">
              <a:rPr lang="en-US"/>
              <a:pPr/>
              <a:t>‹#›</a:t>
            </a:fld>
            <a:endParaRPr lang="en-US"/>
          </a:p>
        </p:txBody>
      </p:sp>
    </p:spTree>
    <p:extLst>
      <p:ext uri="{BB962C8B-B14F-4D97-AF65-F5344CB8AC3E}">
        <p14:creationId xmlns:p14="http://schemas.microsoft.com/office/powerpoint/2010/main" val="3052193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447858D5-B63D-6649-8384-C43F44F3D250}" type="datetime1">
              <a:rPr lang="en-US"/>
              <a:pPr/>
              <a:t>9/11/24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DD0A7C5-FEB3-FE4C-B7C1-2DC419878FF1}" type="slidenum">
              <a:rPr lang="en-US"/>
              <a:pPr/>
              <a:t>‹#›</a:t>
            </a:fld>
            <a:endParaRPr lang="en-US"/>
          </a:p>
        </p:txBody>
      </p:sp>
    </p:spTree>
    <p:extLst>
      <p:ext uri="{BB962C8B-B14F-4D97-AF65-F5344CB8AC3E}">
        <p14:creationId xmlns:p14="http://schemas.microsoft.com/office/powerpoint/2010/main" val="257660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1DBF96-1A42-4741-B2E9-93FE0844764E}" type="datetimeFigureOut">
              <a:rPr lang="en-US" smtClean="0"/>
              <a:t>9/11/24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3756919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642E3F3-8160-B046-B812-A76550FBBED5}" type="datetime1">
              <a:rPr lang="en-US"/>
              <a:pPr/>
              <a:t>9/11/24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F069E9B-3445-524C-8485-A5E215C013D0}" type="slidenum">
              <a:rPr lang="en-US"/>
              <a:pPr/>
              <a:t>‹#›</a:t>
            </a:fld>
            <a:endParaRPr lang="en-US"/>
          </a:p>
        </p:txBody>
      </p:sp>
    </p:spTree>
    <p:extLst>
      <p:ext uri="{BB962C8B-B14F-4D97-AF65-F5344CB8AC3E}">
        <p14:creationId xmlns:p14="http://schemas.microsoft.com/office/powerpoint/2010/main" val="1364964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79546FC-767E-A940-AE60-9A7172C8683E}" type="datetime1">
              <a:rPr lang="en-US"/>
              <a:pPr/>
              <a:t>9/11/24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EF786D-3293-7B4C-9CBE-FA5AA9E2031A}" type="slidenum">
              <a:rPr lang="en-US"/>
              <a:pPr/>
              <a:t>‹#›</a:t>
            </a:fld>
            <a:endParaRPr lang="en-US"/>
          </a:p>
        </p:txBody>
      </p:sp>
    </p:spTree>
    <p:extLst>
      <p:ext uri="{BB962C8B-B14F-4D97-AF65-F5344CB8AC3E}">
        <p14:creationId xmlns:p14="http://schemas.microsoft.com/office/powerpoint/2010/main" val="1745462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B8ABC3-3D9B-C04D-9ED9-6072C019FAB2}" type="datetime1">
              <a:rPr lang="en-US"/>
              <a:pPr/>
              <a:t>9/11/24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C0E65C6-486E-9A44-9BB1-CF574BF43B5F}" type="slidenum">
              <a:rPr lang="en-US"/>
              <a:pPr/>
              <a:t>‹#›</a:t>
            </a:fld>
            <a:endParaRPr lang="en-US"/>
          </a:p>
        </p:txBody>
      </p:sp>
    </p:spTree>
    <p:extLst>
      <p:ext uri="{BB962C8B-B14F-4D97-AF65-F5344CB8AC3E}">
        <p14:creationId xmlns:p14="http://schemas.microsoft.com/office/powerpoint/2010/main" val="326106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77" indent="0" algn="ctr">
              <a:buNone/>
              <a:defRPr sz="2000"/>
            </a:lvl2pPr>
            <a:lvl3pPr marL="914353" indent="0" algn="ctr">
              <a:buNone/>
              <a:defRPr sz="1800"/>
            </a:lvl3pPr>
            <a:lvl4pPr marL="1371530" indent="0" algn="ctr">
              <a:buNone/>
              <a:defRPr sz="1600"/>
            </a:lvl4pPr>
            <a:lvl5pPr marL="1828706" indent="0" algn="ctr">
              <a:buNone/>
              <a:defRPr sz="1600"/>
            </a:lvl5pPr>
            <a:lvl6pPr marL="2285883" indent="0" algn="ctr">
              <a:buNone/>
              <a:defRPr sz="1600"/>
            </a:lvl6pPr>
            <a:lvl7pPr marL="2743060" indent="0" algn="ctr">
              <a:buNone/>
              <a:defRPr sz="1600"/>
            </a:lvl7pPr>
            <a:lvl8pPr marL="3200236" indent="0" algn="ctr">
              <a:buNone/>
              <a:defRPr sz="1600"/>
            </a:lvl8pPr>
            <a:lvl9pPr marL="365741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442DDB25-7A91-4C74-88C1-8805E5A18856}"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289362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C0200916-FC1D-4E76-8105-452DEF4F6962}"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265349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77" indent="0">
              <a:buNone/>
              <a:defRPr sz="2000"/>
            </a:lvl2pPr>
            <a:lvl3pPr marL="914353" indent="0">
              <a:buNone/>
              <a:defRPr sz="18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C5F74F73-3665-42C2-B54D-DDD18114663B}"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28004189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7FF20C3A-FFE7-4F24-8AE6-A4CD1B191600}"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796471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9" name="Slide Number Placeholder 8"/>
          <p:cNvSpPr>
            <a:spLocks noGrp="1"/>
          </p:cNvSpPr>
          <p:nvPr>
            <p:ph type="sldNum" sz="quarter" idx="12"/>
          </p:nvPr>
        </p:nvSpPr>
        <p:spPr/>
        <p:txBody>
          <a:bodyPr/>
          <a:lstStyle>
            <a:lvl1pPr>
              <a:defRPr/>
            </a:lvl1pPr>
          </a:lstStyle>
          <a:p>
            <a:fld id="{C40EEF5C-05D2-4D3F-819D-80BEA0F675B3}"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1905913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5" name="Slide Number Placeholder 4"/>
          <p:cNvSpPr>
            <a:spLocks noGrp="1"/>
          </p:cNvSpPr>
          <p:nvPr>
            <p:ph type="sldNum" sz="quarter" idx="12"/>
          </p:nvPr>
        </p:nvSpPr>
        <p:spPr/>
        <p:txBody>
          <a:bodyPr/>
          <a:lstStyle>
            <a:lvl1pPr>
              <a:defRPr/>
            </a:lvl1pPr>
          </a:lstStyle>
          <a:p>
            <a:fld id="{E998FD69-2E83-49FD-A61E-759D9E262B02}"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2361533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4" name="Slide Number Placeholder 3"/>
          <p:cNvSpPr>
            <a:spLocks noGrp="1"/>
          </p:cNvSpPr>
          <p:nvPr>
            <p:ph type="sldNum" sz="quarter" idx="12"/>
          </p:nvPr>
        </p:nvSpPr>
        <p:spPr/>
        <p:txBody>
          <a:bodyPr/>
          <a:lstStyle>
            <a:lvl1pPr>
              <a:defRPr/>
            </a:lvl1pPr>
          </a:lstStyle>
          <a:p>
            <a:fld id="{C8C46407-6E05-4AF9-8C5E-AF5112A954D8}"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4152000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1DBF96-1A42-4741-B2E9-93FE0844764E}" type="datetimeFigureOut">
              <a:rPr lang="en-US" smtClean="0"/>
              <a:t>9/11/24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2826714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C11279E9-0A88-4677-9FAC-E19274774024}"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62795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5"/>
            <a:ext cx="6172200" cy="4873625"/>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7" name="Slide Number Placeholder 6"/>
          <p:cNvSpPr>
            <a:spLocks noGrp="1"/>
          </p:cNvSpPr>
          <p:nvPr>
            <p:ph type="sldNum" sz="quarter" idx="12"/>
          </p:nvPr>
        </p:nvSpPr>
        <p:spPr/>
        <p:txBody>
          <a:bodyPr/>
          <a:lstStyle>
            <a:lvl1pPr>
              <a:defRPr/>
            </a:lvl1pPr>
          </a:lstStyle>
          <a:p>
            <a:fld id="{5289EADD-3EF9-4AF6-970F-10265BBEEF8F}"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136407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3B169648-5672-4112-AED1-619FE0BAB29A}"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697277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latin typeface="Arial"/>
              <a:cs typeface="Aria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latin typeface="Arial"/>
              <a:cs typeface="Arial"/>
            </a:endParaRPr>
          </a:p>
        </p:txBody>
      </p:sp>
      <p:sp>
        <p:nvSpPr>
          <p:cNvPr id="6" name="Slide Number Placeholder 5"/>
          <p:cNvSpPr>
            <a:spLocks noGrp="1"/>
          </p:cNvSpPr>
          <p:nvPr>
            <p:ph type="sldNum" sz="quarter" idx="12"/>
          </p:nvPr>
        </p:nvSpPr>
        <p:spPr/>
        <p:txBody>
          <a:bodyPr/>
          <a:lstStyle>
            <a:lvl1pPr>
              <a:defRPr/>
            </a:lvl1pPr>
          </a:lstStyle>
          <a:p>
            <a:fld id="{1CC759EF-FCDF-41E4-9823-55B3151E0A85}" type="slidenum">
              <a:rPr lang="en-US" altLang="en-US">
                <a:solidFill>
                  <a:srgbClr val="000000"/>
                </a:solidFill>
                <a:latin typeface="Arial"/>
                <a:cs typeface="Arial"/>
              </a:rPr>
              <a:pPr/>
              <a:t>‹#›</a:t>
            </a:fld>
            <a:endParaRPr lang="en-US" altLang="en-US">
              <a:solidFill>
                <a:srgbClr val="000000"/>
              </a:solidFill>
              <a:latin typeface="Arial"/>
              <a:cs typeface="Arial"/>
            </a:endParaRPr>
          </a:p>
        </p:txBody>
      </p:sp>
    </p:spTree>
    <p:extLst>
      <p:ext uri="{BB962C8B-B14F-4D97-AF65-F5344CB8AC3E}">
        <p14:creationId xmlns:p14="http://schemas.microsoft.com/office/powerpoint/2010/main" val="3971455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9245787-4FE9-4B85-BC4A-6D80E2804DD1}" type="slidenum">
              <a:rPr lang="en-US">
                <a:solidFill>
                  <a:srgbClr val="000000"/>
                </a:solidFill>
                <a:latin typeface="Arial"/>
                <a:cs typeface="Arial"/>
              </a:rPr>
              <a:pPr>
                <a:defRPr/>
              </a:pPr>
              <a:t>‹#›</a:t>
            </a:fld>
            <a:endParaRPr lang="en-US">
              <a:solidFill>
                <a:srgbClr val="000000"/>
              </a:solidFill>
              <a:latin typeface="Arial"/>
              <a:cs typeface="Arial"/>
            </a:endParaRPr>
          </a:p>
        </p:txBody>
      </p:sp>
    </p:spTree>
    <p:extLst>
      <p:ext uri="{BB962C8B-B14F-4D97-AF65-F5344CB8AC3E}">
        <p14:creationId xmlns:p14="http://schemas.microsoft.com/office/powerpoint/2010/main" val="2604082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06" indent="0" algn="ctr">
              <a:buNone/>
              <a:defRPr/>
            </a:lvl2pPr>
            <a:lvl3pPr marL="914212" indent="0" algn="ctr">
              <a:buNone/>
              <a:defRPr/>
            </a:lvl3pPr>
            <a:lvl4pPr marL="1371320" indent="0" algn="ctr">
              <a:buNone/>
              <a:defRPr/>
            </a:lvl4pPr>
            <a:lvl5pPr marL="1828426" indent="0" algn="ctr">
              <a:buNone/>
              <a:defRPr/>
            </a:lvl5pPr>
            <a:lvl6pPr marL="2285532" indent="0" algn="ctr">
              <a:buNone/>
              <a:defRPr/>
            </a:lvl6pPr>
            <a:lvl7pPr marL="2742640" indent="0" algn="ctr">
              <a:buNone/>
              <a:defRPr/>
            </a:lvl7pPr>
            <a:lvl8pPr marL="3199744" indent="0" algn="ctr">
              <a:buNone/>
              <a:defRPr/>
            </a:lvl8pPr>
            <a:lvl9pPr marL="365685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7ACC3-97C2-964A-84D8-75A6FEA4D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1492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4BD959-7F09-AF42-A76C-E1F07395A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678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8"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1969"/>
            </a:lvl1pPr>
            <a:lvl2pPr marL="457106" indent="0">
              <a:buNone/>
              <a:defRPr sz="1828"/>
            </a:lvl2pPr>
            <a:lvl3pPr marL="914212" indent="0">
              <a:buNone/>
              <a:defRPr sz="1617"/>
            </a:lvl3pPr>
            <a:lvl4pPr marL="1371320" indent="0">
              <a:buNone/>
              <a:defRPr sz="1406"/>
            </a:lvl4pPr>
            <a:lvl5pPr marL="1828426" indent="0">
              <a:buNone/>
              <a:defRPr sz="1406"/>
            </a:lvl5pPr>
            <a:lvl6pPr marL="2285532" indent="0">
              <a:buNone/>
              <a:defRPr sz="1406"/>
            </a:lvl6pPr>
            <a:lvl7pPr marL="2742640" indent="0">
              <a:buNone/>
              <a:defRPr sz="1406"/>
            </a:lvl7pPr>
            <a:lvl8pPr marL="3199744" indent="0">
              <a:buNone/>
              <a:defRPr sz="1406"/>
            </a:lvl8pPr>
            <a:lvl9pPr marL="3656852" indent="0">
              <a:buNone/>
              <a:defRPr sz="140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1AEC43-C3EE-EF40-A9C7-D2139B0B7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6292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1" y="1981200"/>
            <a:ext cx="5080000" cy="4114800"/>
          </a:xfrm>
        </p:spPr>
        <p:txBody>
          <a:bodyPr/>
          <a:lstStyle>
            <a:lvl1pPr>
              <a:defRPr sz="2812"/>
            </a:lvl1pPr>
            <a:lvl2pPr>
              <a:defRPr sz="2391"/>
            </a:lvl2pPr>
            <a:lvl3pPr>
              <a:defRPr sz="1969"/>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12"/>
            </a:lvl1pPr>
            <a:lvl2pPr>
              <a:defRPr sz="2391"/>
            </a:lvl2pPr>
            <a:lvl3pPr>
              <a:defRPr sz="1969"/>
            </a:lvl3pPr>
            <a:lvl4pPr>
              <a:defRPr sz="1828"/>
            </a:lvl4pPr>
            <a:lvl5pPr>
              <a:defRPr sz="1828"/>
            </a:lvl5pPr>
            <a:lvl6pPr>
              <a:defRPr sz="1828"/>
            </a:lvl6pPr>
            <a:lvl7pPr>
              <a:defRPr sz="1828"/>
            </a:lvl7pPr>
            <a:lvl8pPr>
              <a:defRPr sz="1828"/>
            </a:lvl8pPr>
            <a:lvl9pPr>
              <a:defRPr sz="18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96B4B8-6412-CD45-A9EA-BB8042C0A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532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91" b="1"/>
            </a:lvl1pPr>
            <a:lvl2pPr marL="457106" indent="0">
              <a:buNone/>
              <a:defRPr sz="1969" b="1"/>
            </a:lvl2pPr>
            <a:lvl3pPr marL="914212" indent="0">
              <a:buNone/>
              <a:defRPr sz="1828" b="1"/>
            </a:lvl3pPr>
            <a:lvl4pPr marL="1371320" indent="0">
              <a:buNone/>
              <a:defRPr sz="1617" b="1"/>
            </a:lvl4pPr>
            <a:lvl5pPr marL="1828426" indent="0">
              <a:buNone/>
              <a:defRPr sz="1617" b="1"/>
            </a:lvl5pPr>
            <a:lvl6pPr marL="2285532" indent="0">
              <a:buNone/>
              <a:defRPr sz="1617" b="1"/>
            </a:lvl6pPr>
            <a:lvl7pPr marL="2742640" indent="0">
              <a:buNone/>
              <a:defRPr sz="1617" b="1"/>
            </a:lvl7pPr>
            <a:lvl8pPr marL="3199744" indent="0">
              <a:buNone/>
              <a:defRPr sz="1617" b="1"/>
            </a:lvl8pPr>
            <a:lvl9pPr marL="3656852" indent="0">
              <a:buNone/>
              <a:defRPr sz="1617"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91"/>
            </a:lvl1pPr>
            <a:lvl2pPr>
              <a:defRPr sz="1969"/>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91" b="1"/>
            </a:lvl1pPr>
            <a:lvl2pPr marL="457106" indent="0">
              <a:buNone/>
              <a:defRPr sz="1969" b="1"/>
            </a:lvl2pPr>
            <a:lvl3pPr marL="914212" indent="0">
              <a:buNone/>
              <a:defRPr sz="1828" b="1"/>
            </a:lvl3pPr>
            <a:lvl4pPr marL="1371320" indent="0">
              <a:buNone/>
              <a:defRPr sz="1617" b="1"/>
            </a:lvl4pPr>
            <a:lvl5pPr marL="1828426" indent="0">
              <a:buNone/>
              <a:defRPr sz="1617" b="1"/>
            </a:lvl5pPr>
            <a:lvl6pPr marL="2285532" indent="0">
              <a:buNone/>
              <a:defRPr sz="1617" b="1"/>
            </a:lvl6pPr>
            <a:lvl7pPr marL="2742640" indent="0">
              <a:buNone/>
              <a:defRPr sz="1617" b="1"/>
            </a:lvl7pPr>
            <a:lvl8pPr marL="3199744" indent="0">
              <a:buNone/>
              <a:defRPr sz="1617" b="1"/>
            </a:lvl8pPr>
            <a:lvl9pPr marL="3656852" indent="0">
              <a:buNone/>
              <a:defRPr sz="16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91"/>
            </a:lvl1pPr>
            <a:lvl2pPr>
              <a:defRPr sz="1969"/>
            </a:lvl2pPr>
            <a:lvl3pPr>
              <a:defRPr sz="1828"/>
            </a:lvl3pPr>
            <a:lvl4pPr>
              <a:defRPr sz="1617"/>
            </a:lvl4pPr>
            <a:lvl5pPr>
              <a:defRPr sz="1617"/>
            </a:lvl5pPr>
            <a:lvl6pPr>
              <a:defRPr sz="1617"/>
            </a:lvl6pPr>
            <a:lvl7pPr>
              <a:defRPr sz="1617"/>
            </a:lvl7pPr>
            <a:lvl8pPr>
              <a:defRPr sz="1617"/>
            </a:lvl8pPr>
            <a:lvl9pPr>
              <a:defRPr sz="16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E1E6B5C-C5BE-DD4D-AA54-6E28EE716C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8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1DBF96-1A42-4741-B2E9-93FE0844764E}" type="datetimeFigureOut">
              <a:rPr lang="en-US" smtClean="0"/>
              <a:t>9/11/24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422218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F90C92-287F-DD4E-9347-A9201708B0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238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50A2974-45EC-7144-84AC-48D16900D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97702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969"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34"/>
            </a:lvl1pPr>
            <a:lvl2pPr>
              <a:defRPr sz="2812"/>
            </a:lvl2pPr>
            <a:lvl3pPr>
              <a:defRPr sz="2391"/>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406"/>
            </a:lvl1pPr>
            <a:lvl2pPr marL="457106" indent="0">
              <a:buNone/>
              <a:defRPr sz="1195"/>
            </a:lvl2pPr>
            <a:lvl3pPr marL="914212" indent="0">
              <a:buNone/>
              <a:defRPr sz="984"/>
            </a:lvl3pPr>
            <a:lvl4pPr marL="1371320" indent="0">
              <a:buNone/>
              <a:defRPr sz="914"/>
            </a:lvl4pPr>
            <a:lvl5pPr marL="1828426" indent="0">
              <a:buNone/>
              <a:defRPr sz="914"/>
            </a:lvl5pPr>
            <a:lvl6pPr marL="2285532" indent="0">
              <a:buNone/>
              <a:defRPr sz="914"/>
            </a:lvl6pPr>
            <a:lvl7pPr marL="2742640" indent="0">
              <a:buNone/>
              <a:defRPr sz="914"/>
            </a:lvl7pPr>
            <a:lvl8pPr marL="3199744" indent="0">
              <a:buNone/>
              <a:defRPr sz="914"/>
            </a:lvl8pPr>
            <a:lvl9pPr marL="3656852" indent="0">
              <a:buNone/>
              <a:defRPr sz="91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C5BA0D-53F7-CC46-9007-A86487CC5A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3062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69"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34"/>
            </a:lvl1pPr>
            <a:lvl2pPr marL="457106" indent="0">
              <a:buNone/>
              <a:defRPr sz="2812"/>
            </a:lvl2pPr>
            <a:lvl3pPr marL="914212" indent="0">
              <a:buNone/>
              <a:defRPr sz="2391"/>
            </a:lvl3pPr>
            <a:lvl4pPr marL="1371320" indent="0">
              <a:buNone/>
              <a:defRPr sz="1969"/>
            </a:lvl4pPr>
            <a:lvl5pPr marL="1828426" indent="0">
              <a:buNone/>
              <a:defRPr sz="1969"/>
            </a:lvl5pPr>
            <a:lvl6pPr marL="2285532" indent="0">
              <a:buNone/>
              <a:defRPr sz="1969"/>
            </a:lvl6pPr>
            <a:lvl7pPr marL="2742640" indent="0">
              <a:buNone/>
              <a:defRPr sz="1969"/>
            </a:lvl7pPr>
            <a:lvl8pPr marL="3199744" indent="0">
              <a:buNone/>
              <a:defRPr sz="1969"/>
            </a:lvl8pPr>
            <a:lvl9pPr marL="3656852" indent="0">
              <a:buNone/>
              <a:defRPr sz="1969"/>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6"/>
            </a:lvl1pPr>
            <a:lvl2pPr marL="457106" indent="0">
              <a:buNone/>
              <a:defRPr sz="1195"/>
            </a:lvl2pPr>
            <a:lvl3pPr marL="914212" indent="0">
              <a:buNone/>
              <a:defRPr sz="984"/>
            </a:lvl3pPr>
            <a:lvl4pPr marL="1371320" indent="0">
              <a:buNone/>
              <a:defRPr sz="914"/>
            </a:lvl4pPr>
            <a:lvl5pPr marL="1828426" indent="0">
              <a:buNone/>
              <a:defRPr sz="914"/>
            </a:lvl5pPr>
            <a:lvl6pPr marL="2285532" indent="0">
              <a:buNone/>
              <a:defRPr sz="914"/>
            </a:lvl6pPr>
            <a:lvl7pPr marL="2742640" indent="0">
              <a:buNone/>
              <a:defRPr sz="914"/>
            </a:lvl7pPr>
            <a:lvl8pPr marL="3199744" indent="0">
              <a:buNone/>
              <a:defRPr sz="914"/>
            </a:lvl8pPr>
            <a:lvl9pPr marL="3656852" indent="0">
              <a:buNone/>
              <a:defRPr sz="914"/>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47BEB9-0DE9-F04F-AEA3-30ED8B3ACA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498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DC4CA7-C209-674E-9C22-7A250EABD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086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600792-52E9-2A4A-BE88-C8247436F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9588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62C7A6C-3AD1-3F41-81BC-9CEB5B2A2B79}"/>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D5EE4F-09B6-D44B-91A1-AC338F83D92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572D08-1F4B-824A-913F-61D004A8E7EE}"/>
              </a:ext>
            </a:extLst>
          </p:cNvPr>
          <p:cNvSpPr>
            <a:spLocks noGrp="1" noChangeArrowheads="1"/>
          </p:cNvSpPr>
          <p:nvPr>
            <p:ph type="sldNum" sz="quarter" idx="12"/>
          </p:nvPr>
        </p:nvSpPr>
        <p:spPr/>
        <p:txBody>
          <a:bodyPr/>
          <a:lstStyle>
            <a:lvl1pPr>
              <a:defRPr smtClean="0"/>
            </a:lvl1pPr>
          </a:lstStyle>
          <a:p>
            <a:pPr>
              <a:defRPr/>
            </a:pPr>
            <a:fld id="{C7EDA92A-A56E-E04C-873F-C556BF53E66E}" type="slidenum">
              <a:rPr lang="en-US" altLang="x-none"/>
              <a:pPr>
                <a:defRPr/>
              </a:pPr>
              <a:t>‹#›</a:t>
            </a:fld>
            <a:endParaRPr lang="en-US" altLang="x-none"/>
          </a:p>
        </p:txBody>
      </p:sp>
    </p:spTree>
    <p:extLst>
      <p:ext uri="{BB962C8B-B14F-4D97-AF65-F5344CB8AC3E}">
        <p14:creationId xmlns:p14="http://schemas.microsoft.com/office/powerpoint/2010/main" val="27835480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7CFA43-61CF-5E4A-8C10-DF31A6A2A78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6CE1D8-FA7E-0941-BDF1-3520BEBC1CD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60EEB6-C4E0-DF4F-B02A-1B4E50B9FE2C}"/>
              </a:ext>
            </a:extLst>
          </p:cNvPr>
          <p:cNvSpPr>
            <a:spLocks noGrp="1" noChangeArrowheads="1"/>
          </p:cNvSpPr>
          <p:nvPr>
            <p:ph type="sldNum" sz="quarter" idx="12"/>
          </p:nvPr>
        </p:nvSpPr>
        <p:spPr/>
        <p:txBody>
          <a:bodyPr/>
          <a:lstStyle>
            <a:lvl1pPr>
              <a:defRPr smtClean="0"/>
            </a:lvl1pPr>
          </a:lstStyle>
          <a:p>
            <a:pPr>
              <a:defRPr/>
            </a:pPr>
            <a:fld id="{687C160D-A27A-9244-9712-66CC19A29246}" type="slidenum">
              <a:rPr lang="en-US" altLang="x-none"/>
              <a:pPr>
                <a:defRPr/>
              </a:pPr>
              <a:t>‹#›</a:t>
            </a:fld>
            <a:endParaRPr lang="en-US" altLang="x-none"/>
          </a:p>
        </p:txBody>
      </p:sp>
    </p:spTree>
    <p:extLst>
      <p:ext uri="{BB962C8B-B14F-4D97-AF65-F5344CB8AC3E}">
        <p14:creationId xmlns:p14="http://schemas.microsoft.com/office/powerpoint/2010/main" val="136966944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EC055C-DC8B-E14F-8B38-8DE06FCE0FE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F6376C6-B37C-634F-9892-4A034A4BA09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F566EF-FBE0-454A-BC66-726CA4FF18B6}"/>
              </a:ext>
            </a:extLst>
          </p:cNvPr>
          <p:cNvSpPr>
            <a:spLocks noGrp="1" noChangeArrowheads="1"/>
          </p:cNvSpPr>
          <p:nvPr>
            <p:ph type="sldNum" sz="quarter" idx="12"/>
          </p:nvPr>
        </p:nvSpPr>
        <p:spPr/>
        <p:txBody>
          <a:bodyPr/>
          <a:lstStyle>
            <a:lvl1pPr>
              <a:defRPr smtClean="0"/>
            </a:lvl1pPr>
          </a:lstStyle>
          <a:p>
            <a:pPr>
              <a:defRPr/>
            </a:pPr>
            <a:fld id="{E9A784C8-2804-FE4C-AAD9-3DF3233185CB}" type="slidenum">
              <a:rPr lang="en-US" altLang="x-none"/>
              <a:pPr>
                <a:defRPr/>
              </a:pPr>
              <a:t>‹#›</a:t>
            </a:fld>
            <a:endParaRPr lang="en-US" altLang="x-none"/>
          </a:p>
        </p:txBody>
      </p:sp>
    </p:spTree>
    <p:extLst>
      <p:ext uri="{BB962C8B-B14F-4D97-AF65-F5344CB8AC3E}">
        <p14:creationId xmlns:p14="http://schemas.microsoft.com/office/powerpoint/2010/main" val="300755641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68C731-9A32-714C-AED7-DA71913C1193}"/>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0D23FF9-7E71-E44F-BE65-994E6BC96F73}"/>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0CB773C-A967-344B-AF56-91E7B3D6AB50}"/>
              </a:ext>
            </a:extLst>
          </p:cNvPr>
          <p:cNvSpPr>
            <a:spLocks noGrp="1" noChangeArrowheads="1"/>
          </p:cNvSpPr>
          <p:nvPr>
            <p:ph type="sldNum" sz="quarter" idx="12"/>
          </p:nvPr>
        </p:nvSpPr>
        <p:spPr/>
        <p:txBody>
          <a:bodyPr/>
          <a:lstStyle>
            <a:lvl1pPr>
              <a:defRPr smtClean="0"/>
            </a:lvl1pPr>
          </a:lstStyle>
          <a:p>
            <a:pPr>
              <a:defRPr/>
            </a:pPr>
            <a:fld id="{6C262D02-569E-DA4F-BDD6-BF9332E12FB0}" type="slidenum">
              <a:rPr lang="en-US" altLang="x-none"/>
              <a:pPr>
                <a:defRPr/>
              </a:pPr>
              <a:t>‹#›</a:t>
            </a:fld>
            <a:endParaRPr lang="en-US" altLang="x-none"/>
          </a:p>
        </p:txBody>
      </p:sp>
    </p:spTree>
    <p:extLst>
      <p:ext uri="{BB962C8B-B14F-4D97-AF65-F5344CB8AC3E}">
        <p14:creationId xmlns:p14="http://schemas.microsoft.com/office/powerpoint/2010/main" val="295021439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1DBF96-1A42-4741-B2E9-93FE0844764E}" type="datetimeFigureOut">
              <a:rPr lang="en-US" smtClean="0"/>
              <a:t>9/11/24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1736824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29200C-EA38-1948-805B-63C0E6E6939E}"/>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A6D2B4C-8CE2-A944-87F5-191738B0EA5D}"/>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28F965C-9A75-B043-9E73-71C1EC79F107}"/>
              </a:ext>
            </a:extLst>
          </p:cNvPr>
          <p:cNvSpPr>
            <a:spLocks noGrp="1" noChangeArrowheads="1"/>
          </p:cNvSpPr>
          <p:nvPr>
            <p:ph type="sldNum" sz="quarter" idx="12"/>
          </p:nvPr>
        </p:nvSpPr>
        <p:spPr/>
        <p:txBody>
          <a:bodyPr/>
          <a:lstStyle>
            <a:lvl1pPr>
              <a:defRPr smtClean="0"/>
            </a:lvl1pPr>
          </a:lstStyle>
          <a:p>
            <a:pPr>
              <a:defRPr/>
            </a:pPr>
            <a:fld id="{55592FC3-3751-4B48-9F9B-7DD74179227E}" type="slidenum">
              <a:rPr lang="en-US" altLang="x-none"/>
              <a:pPr>
                <a:defRPr/>
              </a:pPr>
              <a:t>‹#›</a:t>
            </a:fld>
            <a:endParaRPr lang="en-US" altLang="x-none"/>
          </a:p>
        </p:txBody>
      </p:sp>
    </p:spTree>
    <p:extLst>
      <p:ext uri="{BB962C8B-B14F-4D97-AF65-F5344CB8AC3E}">
        <p14:creationId xmlns:p14="http://schemas.microsoft.com/office/powerpoint/2010/main" val="286025494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F3DF132-8F99-B24D-8D72-B3D7B2980EB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28C9760-A1CB-564E-B9BC-11F09D4F71FA}"/>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D7FF6E-C9D8-5A48-99FF-2B52950C1DCA}"/>
              </a:ext>
            </a:extLst>
          </p:cNvPr>
          <p:cNvSpPr>
            <a:spLocks noGrp="1" noChangeArrowheads="1"/>
          </p:cNvSpPr>
          <p:nvPr>
            <p:ph type="sldNum" sz="quarter" idx="12"/>
          </p:nvPr>
        </p:nvSpPr>
        <p:spPr/>
        <p:txBody>
          <a:bodyPr/>
          <a:lstStyle>
            <a:lvl1pPr>
              <a:defRPr smtClean="0"/>
            </a:lvl1pPr>
          </a:lstStyle>
          <a:p>
            <a:pPr>
              <a:defRPr/>
            </a:pPr>
            <a:fld id="{3CD5CC62-1ADA-354E-8C95-FC796E65135C}" type="slidenum">
              <a:rPr lang="en-US" altLang="x-none"/>
              <a:pPr>
                <a:defRPr/>
              </a:pPr>
              <a:t>‹#›</a:t>
            </a:fld>
            <a:endParaRPr lang="en-US" altLang="x-none"/>
          </a:p>
        </p:txBody>
      </p:sp>
    </p:spTree>
    <p:extLst>
      <p:ext uri="{BB962C8B-B14F-4D97-AF65-F5344CB8AC3E}">
        <p14:creationId xmlns:p14="http://schemas.microsoft.com/office/powerpoint/2010/main" val="312324960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0F87D03-8B8B-7647-B3AD-49A172BC5FD3}"/>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3014B96-5D5B-8749-90DB-AD4AA8C82D85}"/>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59F646C-26FC-9540-9DFB-775914C590D1}"/>
              </a:ext>
            </a:extLst>
          </p:cNvPr>
          <p:cNvSpPr>
            <a:spLocks noGrp="1" noChangeArrowheads="1"/>
          </p:cNvSpPr>
          <p:nvPr>
            <p:ph type="sldNum" sz="quarter" idx="12"/>
          </p:nvPr>
        </p:nvSpPr>
        <p:spPr/>
        <p:txBody>
          <a:bodyPr/>
          <a:lstStyle>
            <a:lvl1pPr>
              <a:defRPr smtClean="0"/>
            </a:lvl1pPr>
          </a:lstStyle>
          <a:p>
            <a:pPr>
              <a:defRPr/>
            </a:pPr>
            <a:fld id="{7A70E28B-A426-0548-84B4-5F162FBAA2A9}" type="slidenum">
              <a:rPr lang="en-US" altLang="x-none"/>
              <a:pPr>
                <a:defRPr/>
              </a:pPr>
              <a:t>‹#›</a:t>
            </a:fld>
            <a:endParaRPr lang="en-US" altLang="x-none"/>
          </a:p>
        </p:txBody>
      </p:sp>
    </p:spTree>
    <p:extLst>
      <p:ext uri="{BB962C8B-B14F-4D97-AF65-F5344CB8AC3E}">
        <p14:creationId xmlns:p14="http://schemas.microsoft.com/office/powerpoint/2010/main" val="193946490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5AB1FF6-FEF9-1E42-A0F3-79401C59305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D7C4D16-8E62-414E-A554-4BC9B09BFD2E}"/>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EAF82D3-30AE-9048-8F06-59795D6285BE}"/>
              </a:ext>
            </a:extLst>
          </p:cNvPr>
          <p:cNvSpPr>
            <a:spLocks noGrp="1" noChangeArrowheads="1"/>
          </p:cNvSpPr>
          <p:nvPr>
            <p:ph type="sldNum" sz="quarter" idx="12"/>
          </p:nvPr>
        </p:nvSpPr>
        <p:spPr/>
        <p:txBody>
          <a:bodyPr/>
          <a:lstStyle>
            <a:lvl1pPr>
              <a:defRPr smtClean="0"/>
            </a:lvl1pPr>
          </a:lstStyle>
          <a:p>
            <a:pPr>
              <a:defRPr/>
            </a:pPr>
            <a:fld id="{C94B9B27-0C71-6A49-8611-4770650028E4}" type="slidenum">
              <a:rPr lang="en-US" altLang="x-none"/>
              <a:pPr>
                <a:defRPr/>
              </a:pPr>
              <a:t>‹#›</a:t>
            </a:fld>
            <a:endParaRPr lang="en-US" altLang="x-none"/>
          </a:p>
        </p:txBody>
      </p:sp>
    </p:spTree>
    <p:extLst>
      <p:ext uri="{BB962C8B-B14F-4D97-AF65-F5344CB8AC3E}">
        <p14:creationId xmlns:p14="http://schemas.microsoft.com/office/powerpoint/2010/main" val="1303048322"/>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052401D-181F-1647-8F00-68F928E325E2}"/>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68A87F5-BD11-BF4D-80F1-C8F1BD6E26E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7EF1A10-05A7-0C41-8E96-A12D0F6E17A9}"/>
              </a:ext>
            </a:extLst>
          </p:cNvPr>
          <p:cNvSpPr>
            <a:spLocks noGrp="1" noChangeArrowheads="1"/>
          </p:cNvSpPr>
          <p:nvPr>
            <p:ph type="sldNum" sz="quarter" idx="12"/>
          </p:nvPr>
        </p:nvSpPr>
        <p:spPr/>
        <p:txBody>
          <a:bodyPr/>
          <a:lstStyle>
            <a:lvl1pPr>
              <a:defRPr smtClean="0"/>
            </a:lvl1pPr>
          </a:lstStyle>
          <a:p>
            <a:pPr>
              <a:defRPr/>
            </a:pPr>
            <a:fld id="{B685AEC3-B2F1-5A4F-AEA8-D86B279D4C6D}" type="slidenum">
              <a:rPr lang="en-US" altLang="x-none"/>
              <a:pPr>
                <a:defRPr/>
              </a:pPr>
              <a:t>‹#›</a:t>
            </a:fld>
            <a:endParaRPr lang="en-US" altLang="x-none"/>
          </a:p>
        </p:txBody>
      </p:sp>
    </p:spTree>
    <p:extLst>
      <p:ext uri="{BB962C8B-B14F-4D97-AF65-F5344CB8AC3E}">
        <p14:creationId xmlns:p14="http://schemas.microsoft.com/office/powerpoint/2010/main" val="352017672"/>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E197414-BD2B-1F44-818C-9308213E22C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9275828-0E90-1F41-B9EA-837B71A3079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60561B-D7EC-1D41-B0FD-423F2A9FF358}"/>
              </a:ext>
            </a:extLst>
          </p:cNvPr>
          <p:cNvSpPr>
            <a:spLocks noGrp="1" noChangeArrowheads="1"/>
          </p:cNvSpPr>
          <p:nvPr>
            <p:ph type="sldNum" sz="quarter" idx="12"/>
          </p:nvPr>
        </p:nvSpPr>
        <p:spPr/>
        <p:txBody>
          <a:bodyPr/>
          <a:lstStyle>
            <a:lvl1pPr>
              <a:defRPr smtClean="0"/>
            </a:lvl1pPr>
          </a:lstStyle>
          <a:p>
            <a:pPr>
              <a:defRPr/>
            </a:pPr>
            <a:fld id="{B48EADFF-794B-274E-9723-1C0224C7A003}" type="slidenum">
              <a:rPr lang="en-US" altLang="x-none"/>
              <a:pPr>
                <a:defRPr/>
              </a:pPr>
              <a:t>‹#›</a:t>
            </a:fld>
            <a:endParaRPr lang="en-US" altLang="x-none"/>
          </a:p>
        </p:txBody>
      </p:sp>
    </p:spTree>
    <p:extLst>
      <p:ext uri="{BB962C8B-B14F-4D97-AF65-F5344CB8AC3E}">
        <p14:creationId xmlns:p14="http://schemas.microsoft.com/office/powerpoint/2010/main" val="406200147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861767-ECA5-8F48-B7C5-844F11F2C5A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F5FB4E-6C78-C34C-8453-09CFDF7D329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30D4440-6413-8048-8145-BCFA95344BD1}"/>
              </a:ext>
            </a:extLst>
          </p:cNvPr>
          <p:cNvSpPr>
            <a:spLocks noGrp="1" noChangeArrowheads="1"/>
          </p:cNvSpPr>
          <p:nvPr>
            <p:ph type="sldNum" sz="quarter" idx="12"/>
          </p:nvPr>
        </p:nvSpPr>
        <p:spPr/>
        <p:txBody>
          <a:bodyPr/>
          <a:lstStyle>
            <a:lvl1pPr>
              <a:defRPr smtClean="0"/>
            </a:lvl1pPr>
          </a:lstStyle>
          <a:p>
            <a:pPr>
              <a:defRPr/>
            </a:pPr>
            <a:fld id="{1EC61314-314C-B94C-A88D-34A9E7DAEDF1}" type="slidenum">
              <a:rPr lang="en-US" altLang="x-none"/>
              <a:pPr>
                <a:defRPr/>
              </a:pPr>
              <a:t>‹#›</a:t>
            </a:fld>
            <a:endParaRPr lang="en-US" altLang="x-none"/>
          </a:p>
        </p:txBody>
      </p:sp>
    </p:spTree>
    <p:extLst>
      <p:ext uri="{BB962C8B-B14F-4D97-AF65-F5344CB8AC3E}">
        <p14:creationId xmlns:p14="http://schemas.microsoft.com/office/powerpoint/2010/main" val="392738937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1DBF96-1A42-4741-B2E9-93FE0844764E}" type="datetimeFigureOut">
              <a:rPr lang="en-US" smtClean="0"/>
              <a:t>9/11/24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91007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DBF96-1A42-4741-B2E9-93FE0844764E}" type="datetimeFigureOut">
              <a:rPr lang="en-US" smtClean="0"/>
              <a:t>9/11/24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185446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DBF96-1A42-4741-B2E9-93FE0844764E}" type="datetimeFigureOut">
              <a:rPr lang="en-US" smtClean="0"/>
              <a:t>9/11/24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7D46BE-8177-48D9-97DD-E899A0A0CDD2}" type="slidenum">
              <a:rPr lang="en-US" smtClean="0"/>
              <a:t>‹#›</a:t>
            </a:fld>
            <a:endParaRPr lang="en-US"/>
          </a:p>
        </p:txBody>
      </p:sp>
    </p:spTree>
    <p:extLst>
      <p:ext uri="{BB962C8B-B14F-4D97-AF65-F5344CB8AC3E}">
        <p14:creationId xmlns:p14="http://schemas.microsoft.com/office/powerpoint/2010/main" val="3182565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1DBF96-1A42-4741-B2E9-93FE0844764E}" type="datetimeFigureOut">
              <a:rPr lang="en-US" smtClean="0"/>
              <a:t>9/11/24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D46BE-8177-48D9-97DD-E899A0A0CDD2}" type="slidenum">
              <a:rPr lang="en-US" smtClean="0"/>
              <a:t>‹#›</a:t>
            </a:fld>
            <a:endParaRPr lang="en-US"/>
          </a:p>
        </p:txBody>
      </p:sp>
    </p:spTree>
    <p:extLst>
      <p:ext uri="{BB962C8B-B14F-4D97-AF65-F5344CB8AC3E}">
        <p14:creationId xmlns:p14="http://schemas.microsoft.com/office/powerpoint/2010/main" val="9880735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2" cy="442019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45781" y="6509743"/>
            <a:ext cx="317395"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65321051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A26B3789-6583-5745-925A-8F043921C88A}" type="datetime1">
              <a:rPr lang="en-US" smtClean="0">
                <a:ea typeface="ＭＳ Ｐゴシック" charset="0"/>
                <a:cs typeface="ＭＳ Ｐゴシック" charset="0"/>
              </a:rPr>
              <a:pPr fontAlgn="base">
                <a:spcBef>
                  <a:spcPct val="0"/>
                </a:spcBef>
                <a:spcAft>
                  <a:spcPct val="0"/>
                </a:spcAft>
              </a:pPr>
              <a:t>9/11/24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9647E48B-0BAD-294E-838A-3E80BF9CB2C4}" type="slidenum">
              <a:rPr lang="en-US" smtClean="0">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94171399"/>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177"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177"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177"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177"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177"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177" algn="ctr" defTabSz="457177"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353" algn="ctr" defTabSz="457177"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530" algn="ctr" defTabSz="457177"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706" algn="ctr" defTabSz="457177"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882" indent="-342882" algn="l" defTabSz="457177"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12" indent="-285736" algn="l" defTabSz="457177"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2942" indent="-228588" algn="l" defTabSz="457177"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118" indent="-228588" algn="l" defTabSz="45717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295" indent="-228588" algn="l" defTabSz="457177"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2145397-F079-B242-80C5-3F42A54358CA}" type="datetime1">
              <a:rPr lang="en-US" smtClean="0">
                <a:ea typeface="ＭＳ Ｐゴシック" charset="0"/>
                <a:cs typeface="ＭＳ Ｐゴシック" charset="0"/>
              </a:rPr>
              <a:pPr fontAlgn="base">
                <a:spcBef>
                  <a:spcPct val="0"/>
                </a:spcBef>
                <a:spcAft>
                  <a:spcPct val="0"/>
                </a:spcAft>
              </a:pPr>
              <a:t>9/11/24</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1"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9DED017E-60F2-8E46-BEE7-4DF531155D2D}" type="slidenum">
              <a:rPr lang="en-US" smtClean="0">
                <a:ea typeface="ＭＳ Ｐゴシック" charset="0"/>
                <a:cs typeface="ＭＳ Ｐゴシック" charset="0"/>
              </a:rPr>
              <a:pPr fontAlgn="base">
                <a:spcBef>
                  <a:spcPct val="0"/>
                </a:spcBef>
                <a:spcAft>
                  <a:spcPct val="0"/>
                </a:spcAft>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27493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7177"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177"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177"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177"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177"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177" algn="ctr" defTabSz="457177"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353" algn="ctr" defTabSz="457177"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530" algn="ctr" defTabSz="457177"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706" algn="ctr" defTabSz="457177"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882" indent="-342882" algn="l" defTabSz="457177"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12" indent="-285736" algn="l" defTabSz="457177"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2942" indent="-228588" algn="l" defTabSz="457177"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118" indent="-228588" algn="l" defTabSz="457177"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295" indent="-228588" algn="l" defTabSz="457177"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353"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353"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1"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353" fontAlgn="base">
              <a:spcBef>
                <a:spcPct val="0"/>
              </a:spcBef>
              <a:spcAft>
                <a:spcPct val="0"/>
              </a:spcAft>
            </a:pPr>
            <a:fld id="{A5A5E27A-8F8B-4F1F-A803-D1F4B2E5485E}" type="slidenum">
              <a:rPr lang="en-US" altLang="en-US" smtClean="0">
                <a:solidFill>
                  <a:srgbClr val="000000"/>
                </a:solidFill>
              </a:rPr>
              <a:pPr defTabSz="91435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58278735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5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3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0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82" indent="-342882" algn="l" rtl="0" fontAlgn="base">
        <a:spcBef>
          <a:spcPct val="20000"/>
        </a:spcBef>
        <a:spcAft>
          <a:spcPct val="0"/>
        </a:spcAft>
        <a:buChar char="•"/>
        <a:defRPr sz="3200" kern="1200">
          <a:solidFill>
            <a:schemeClr val="tx1"/>
          </a:solidFill>
          <a:latin typeface="+mn-lt"/>
          <a:ea typeface="+mn-ea"/>
          <a:cs typeface="+mn-cs"/>
        </a:defRPr>
      </a:lvl1pPr>
      <a:lvl2pPr marL="742912" indent="-285736" algn="l" rtl="0" fontAlgn="base">
        <a:spcBef>
          <a:spcPct val="20000"/>
        </a:spcBef>
        <a:spcAft>
          <a:spcPct val="0"/>
        </a:spcAft>
        <a:buChar char="–"/>
        <a:defRPr sz="2800" kern="1200">
          <a:solidFill>
            <a:schemeClr val="tx1"/>
          </a:solidFill>
          <a:latin typeface="+mn-lt"/>
          <a:ea typeface="+mn-ea"/>
          <a:cs typeface="+mn-cs"/>
        </a:defRPr>
      </a:lvl2pPr>
      <a:lvl3pPr marL="1142942" indent="-228588" algn="l" rtl="0" fontAlgn="base">
        <a:spcBef>
          <a:spcPct val="20000"/>
        </a:spcBef>
        <a:spcAft>
          <a:spcPct val="0"/>
        </a:spcAft>
        <a:buChar char="•"/>
        <a:defRPr sz="2400" kern="1200">
          <a:solidFill>
            <a:schemeClr val="tx1"/>
          </a:solidFill>
          <a:latin typeface="+mn-lt"/>
          <a:ea typeface="+mn-ea"/>
          <a:cs typeface="+mn-cs"/>
        </a:defRPr>
      </a:lvl3pPr>
      <a:lvl4pPr marL="1600118" indent="-228588" algn="l" rtl="0" fontAlgn="base">
        <a:spcBef>
          <a:spcPct val="20000"/>
        </a:spcBef>
        <a:spcAft>
          <a:spcPct val="0"/>
        </a:spcAft>
        <a:buChar char="–"/>
        <a:defRPr sz="2000" kern="1200">
          <a:solidFill>
            <a:schemeClr val="tx1"/>
          </a:solidFill>
          <a:latin typeface="+mn-lt"/>
          <a:ea typeface="+mn-ea"/>
          <a:cs typeface="+mn-cs"/>
        </a:defRPr>
      </a:lvl4pPr>
      <a:lvl5pPr marL="2057295" indent="-228588" algn="l" rtl="0" fontAlgn="base">
        <a:spcBef>
          <a:spcPct val="20000"/>
        </a:spcBef>
        <a:spcAft>
          <a:spcPct val="0"/>
        </a:spcAft>
        <a:buChar char="»"/>
        <a:defRPr sz="2000" kern="1200">
          <a:solidFill>
            <a:schemeClr val="tx1"/>
          </a:solidFill>
          <a:latin typeface="+mn-lt"/>
          <a:ea typeface="+mn-ea"/>
          <a:cs typeface="+mn-cs"/>
        </a:defRPr>
      </a:lvl5pPr>
      <a:lvl6pPr marL="251447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48"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5"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1" indent="-228588" algn="l" defTabSz="91435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25" tIns="65013" rIns="130025" bIns="6501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25" tIns="65013" rIns="130025" bIns="650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130025" tIns="65013" rIns="130025" bIns="65013" numCol="1" anchor="t" anchorCtr="0" compatLnSpc="1">
            <a:prstTxWarp prst="textNoShape">
              <a:avLst/>
            </a:prstTxWarp>
          </a:bodyPr>
          <a:lstStyle>
            <a:lvl1pPr>
              <a:defRPr sz="1406">
                <a:ea typeface="+mn-ea"/>
                <a:cs typeface="+mn-cs"/>
              </a:defRPr>
            </a:lvl1pPr>
          </a:lstStyle>
          <a:p>
            <a:pPr defTabSz="642816" eaLnBrk="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2" y="6248400"/>
            <a:ext cx="3860800" cy="457200"/>
          </a:xfrm>
          <a:prstGeom prst="rect">
            <a:avLst/>
          </a:prstGeom>
          <a:noFill/>
          <a:ln w="9525">
            <a:noFill/>
            <a:miter lim="800000"/>
            <a:headEnd/>
            <a:tailEnd/>
          </a:ln>
          <a:effectLst/>
        </p:spPr>
        <p:txBody>
          <a:bodyPr vert="horz" wrap="square" lIns="130025" tIns="65013" rIns="130025" bIns="65013" numCol="1" anchor="t" anchorCtr="0" compatLnSpc="1">
            <a:prstTxWarp prst="textNoShape">
              <a:avLst/>
            </a:prstTxWarp>
          </a:bodyPr>
          <a:lstStyle>
            <a:lvl1pPr algn="ctr">
              <a:defRPr sz="1406">
                <a:ea typeface="+mn-ea"/>
                <a:cs typeface="+mn-cs"/>
              </a:defRPr>
            </a:lvl1pPr>
          </a:lstStyle>
          <a:p>
            <a:pPr defTabSz="642816" eaLnBrk="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1" y="6248400"/>
            <a:ext cx="2540000" cy="457200"/>
          </a:xfrm>
          <a:prstGeom prst="rect">
            <a:avLst/>
          </a:prstGeom>
          <a:noFill/>
          <a:ln w="9525">
            <a:noFill/>
            <a:miter lim="800000"/>
            <a:headEnd/>
            <a:tailEnd/>
          </a:ln>
          <a:effectLst/>
        </p:spPr>
        <p:txBody>
          <a:bodyPr vert="horz" wrap="square" lIns="130025" tIns="65013" rIns="130025" bIns="65013" numCol="1" anchor="t" anchorCtr="0" compatLnSpc="1">
            <a:prstTxWarp prst="textNoShape">
              <a:avLst/>
            </a:prstTxWarp>
          </a:bodyPr>
          <a:lstStyle>
            <a:lvl1pPr algn="r">
              <a:defRPr sz="1406"/>
            </a:lvl1pPr>
          </a:lstStyle>
          <a:p>
            <a:pPr defTabSz="642816" eaLnBrk="0" fontAlgn="base">
              <a:spcBef>
                <a:spcPct val="0"/>
              </a:spcBef>
              <a:spcAft>
                <a:spcPct val="0"/>
              </a:spcAft>
              <a:defRPr/>
            </a:pPr>
            <a:fld id="{5DAC3B19-887D-5C4B-8249-AE7B1655BB1F}" type="slidenum">
              <a:rPr lang="en-US" smtClean="0">
                <a:solidFill>
                  <a:srgbClr val="000000"/>
                </a:solidFill>
                <a:ea typeface="ＭＳ Ｐゴシック" charset="0"/>
                <a:cs typeface="ＭＳ Ｐゴシック" charset="0"/>
              </a:rPr>
              <a:pPr defTabSz="642816" eaLnBrk="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4061779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eaLnBrk="0" fontAlgn="base" hangingPunct="0">
        <a:spcBef>
          <a:spcPct val="0"/>
        </a:spcBef>
        <a:spcAft>
          <a:spcPct val="0"/>
        </a:spcAft>
        <a:defRPr sz="443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30">
          <a:solidFill>
            <a:schemeClr val="tx2"/>
          </a:solidFill>
          <a:latin typeface="Time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30">
          <a:solidFill>
            <a:schemeClr val="tx2"/>
          </a:solidFill>
          <a:latin typeface="Time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30">
          <a:solidFill>
            <a:schemeClr val="tx2"/>
          </a:solidFill>
          <a:latin typeface="Time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30">
          <a:solidFill>
            <a:schemeClr val="tx2"/>
          </a:solidFill>
          <a:latin typeface="Times" pitchFamily="-111" charset="0"/>
          <a:ea typeface="ＭＳ Ｐゴシック" pitchFamily="-111" charset="-128"/>
          <a:cs typeface="ＭＳ Ｐゴシック" pitchFamily="-111" charset="-128"/>
        </a:defRPr>
      </a:lvl5pPr>
      <a:lvl6pPr marL="457106" algn="ctr" rtl="0" fontAlgn="base">
        <a:spcBef>
          <a:spcPct val="0"/>
        </a:spcBef>
        <a:spcAft>
          <a:spcPct val="0"/>
        </a:spcAft>
        <a:defRPr sz="4430">
          <a:solidFill>
            <a:schemeClr val="tx2"/>
          </a:solidFill>
          <a:latin typeface="Times" pitchFamily="-111" charset="0"/>
        </a:defRPr>
      </a:lvl6pPr>
      <a:lvl7pPr marL="914212" algn="ctr" rtl="0" fontAlgn="base">
        <a:spcBef>
          <a:spcPct val="0"/>
        </a:spcBef>
        <a:spcAft>
          <a:spcPct val="0"/>
        </a:spcAft>
        <a:defRPr sz="4430">
          <a:solidFill>
            <a:schemeClr val="tx2"/>
          </a:solidFill>
          <a:latin typeface="Times" pitchFamily="-111" charset="0"/>
        </a:defRPr>
      </a:lvl7pPr>
      <a:lvl8pPr marL="1371320" algn="ctr" rtl="0" fontAlgn="base">
        <a:spcBef>
          <a:spcPct val="0"/>
        </a:spcBef>
        <a:spcAft>
          <a:spcPct val="0"/>
        </a:spcAft>
        <a:defRPr sz="4430">
          <a:solidFill>
            <a:schemeClr val="tx2"/>
          </a:solidFill>
          <a:latin typeface="Times" pitchFamily="-111" charset="0"/>
        </a:defRPr>
      </a:lvl8pPr>
      <a:lvl9pPr marL="1828426" algn="ctr" rtl="0" fontAlgn="base">
        <a:spcBef>
          <a:spcPct val="0"/>
        </a:spcBef>
        <a:spcAft>
          <a:spcPct val="0"/>
        </a:spcAft>
        <a:defRPr sz="4430">
          <a:solidFill>
            <a:schemeClr val="tx2"/>
          </a:solidFill>
          <a:latin typeface="Times" pitchFamily="-111" charset="0"/>
        </a:defRPr>
      </a:lvl9pPr>
    </p:titleStyle>
    <p:bodyStyle>
      <a:lvl1pPr marL="342830" indent="-342830" algn="l" rtl="0" eaLnBrk="0" fontAlgn="base" hangingPunct="0">
        <a:spcBef>
          <a:spcPct val="20000"/>
        </a:spcBef>
        <a:spcAft>
          <a:spcPct val="0"/>
        </a:spcAft>
        <a:buChar char="•"/>
        <a:defRPr sz="3234">
          <a:solidFill>
            <a:schemeClr val="tx1"/>
          </a:solidFill>
          <a:latin typeface="+mn-lt"/>
          <a:ea typeface="ＭＳ Ｐゴシック" pitchFamily="-111" charset="-128"/>
          <a:cs typeface="ＭＳ Ｐゴシック" pitchFamily="-111" charset="-128"/>
        </a:defRPr>
      </a:lvl1pPr>
      <a:lvl2pPr marL="742798" indent="-285692" algn="l" rtl="0" eaLnBrk="0" fontAlgn="base" hangingPunct="0">
        <a:spcBef>
          <a:spcPct val="20000"/>
        </a:spcBef>
        <a:spcAft>
          <a:spcPct val="0"/>
        </a:spcAft>
        <a:buChar char="–"/>
        <a:defRPr sz="2812">
          <a:solidFill>
            <a:schemeClr val="tx1"/>
          </a:solidFill>
          <a:latin typeface="+mn-lt"/>
          <a:ea typeface="ＭＳ Ｐゴシック" pitchFamily="-111" charset="-128"/>
        </a:defRPr>
      </a:lvl2pPr>
      <a:lvl3pPr marL="1142765" indent="-228552" algn="l" rtl="0" eaLnBrk="0" fontAlgn="base" hangingPunct="0">
        <a:spcBef>
          <a:spcPct val="20000"/>
        </a:spcBef>
        <a:spcAft>
          <a:spcPct val="0"/>
        </a:spcAft>
        <a:buChar char="•"/>
        <a:defRPr sz="2391">
          <a:solidFill>
            <a:schemeClr val="tx1"/>
          </a:solidFill>
          <a:latin typeface="+mn-lt"/>
          <a:ea typeface="ＭＳ Ｐゴシック" pitchFamily="-111" charset="-128"/>
        </a:defRPr>
      </a:lvl3pPr>
      <a:lvl4pPr marL="1599872" indent="-228552" algn="l" rtl="0" eaLnBrk="0" fontAlgn="base" hangingPunct="0">
        <a:spcBef>
          <a:spcPct val="20000"/>
        </a:spcBef>
        <a:spcAft>
          <a:spcPct val="0"/>
        </a:spcAft>
        <a:buChar char="–"/>
        <a:defRPr sz="1969">
          <a:solidFill>
            <a:schemeClr val="tx1"/>
          </a:solidFill>
          <a:latin typeface="+mn-lt"/>
          <a:ea typeface="ＭＳ Ｐゴシック" pitchFamily="-111" charset="-128"/>
        </a:defRPr>
      </a:lvl4pPr>
      <a:lvl5pPr marL="2056980" indent="-228552" algn="l" rtl="0" eaLnBrk="0" fontAlgn="base" hangingPunct="0">
        <a:spcBef>
          <a:spcPct val="20000"/>
        </a:spcBef>
        <a:spcAft>
          <a:spcPct val="0"/>
        </a:spcAft>
        <a:buChar char="»"/>
        <a:defRPr sz="1969">
          <a:solidFill>
            <a:schemeClr val="tx1"/>
          </a:solidFill>
          <a:latin typeface="+mn-lt"/>
          <a:ea typeface="ＭＳ Ｐゴシック" pitchFamily="-111" charset="-128"/>
        </a:defRPr>
      </a:lvl5pPr>
      <a:lvl6pPr marL="2514087" indent="-228552" algn="l" rtl="0" fontAlgn="base">
        <a:spcBef>
          <a:spcPct val="20000"/>
        </a:spcBef>
        <a:spcAft>
          <a:spcPct val="0"/>
        </a:spcAft>
        <a:buChar char="»"/>
        <a:defRPr sz="1969">
          <a:solidFill>
            <a:schemeClr val="tx1"/>
          </a:solidFill>
          <a:latin typeface="+mn-lt"/>
          <a:ea typeface="ＭＳ Ｐゴシック" pitchFamily="-111" charset="-128"/>
        </a:defRPr>
      </a:lvl6pPr>
      <a:lvl7pPr marL="2971192" indent="-228552" algn="l" rtl="0" fontAlgn="base">
        <a:spcBef>
          <a:spcPct val="20000"/>
        </a:spcBef>
        <a:spcAft>
          <a:spcPct val="0"/>
        </a:spcAft>
        <a:buChar char="»"/>
        <a:defRPr sz="1969">
          <a:solidFill>
            <a:schemeClr val="tx1"/>
          </a:solidFill>
          <a:latin typeface="+mn-lt"/>
          <a:ea typeface="ＭＳ Ｐゴシック" pitchFamily="-111" charset="-128"/>
        </a:defRPr>
      </a:lvl7pPr>
      <a:lvl8pPr marL="3428299" indent="-228552" algn="l" rtl="0" fontAlgn="base">
        <a:spcBef>
          <a:spcPct val="20000"/>
        </a:spcBef>
        <a:spcAft>
          <a:spcPct val="0"/>
        </a:spcAft>
        <a:buChar char="»"/>
        <a:defRPr sz="1969">
          <a:solidFill>
            <a:schemeClr val="tx1"/>
          </a:solidFill>
          <a:latin typeface="+mn-lt"/>
          <a:ea typeface="ＭＳ Ｐゴシック" pitchFamily="-111" charset="-128"/>
        </a:defRPr>
      </a:lvl8pPr>
      <a:lvl9pPr marL="3885404" indent="-228552" algn="l" rtl="0" fontAlgn="base">
        <a:spcBef>
          <a:spcPct val="20000"/>
        </a:spcBef>
        <a:spcAft>
          <a:spcPct val="0"/>
        </a:spcAft>
        <a:buChar char="»"/>
        <a:defRPr sz="1969">
          <a:solidFill>
            <a:schemeClr val="tx1"/>
          </a:solidFill>
          <a:latin typeface="+mn-lt"/>
          <a:ea typeface="ＭＳ Ｐゴシック" pitchFamily="-111" charset="-128"/>
        </a:defRPr>
      </a:lvl9pPr>
    </p:bodyStyle>
    <p:otherStyle>
      <a:defPPr>
        <a:defRPr lang="en-US"/>
      </a:defPPr>
      <a:lvl1pPr marL="0" algn="l" defTabSz="457106" rtl="0" eaLnBrk="1" latinLnBrk="0" hangingPunct="1">
        <a:defRPr sz="1828" kern="1200">
          <a:solidFill>
            <a:schemeClr val="tx1"/>
          </a:solidFill>
          <a:latin typeface="+mn-lt"/>
          <a:ea typeface="+mn-ea"/>
          <a:cs typeface="+mn-cs"/>
        </a:defRPr>
      </a:lvl1pPr>
      <a:lvl2pPr marL="457106" algn="l" defTabSz="457106" rtl="0" eaLnBrk="1" latinLnBrk="0" hangingPunct="1">
        <a:defRPr sz="1828" kern="1200">
          <a:solidFill>
            <a:schemeClr val="tx1"/>
          </a:solidFill>
          <a:latin typeface="+mn-lt"/>
          <a:ea typeface="+mn-ea"/>
          <a:cs typeface="+mn-cs"/>
        </a:defRPr>
      </a:lvl2pPr>
      <a:lvl3pPr marL="914212" algn="l" defTabSz="457106" rtl="0" eaLnBrk="1" latinLnBrk="0" hangingPunct="1">
        <a:defRPr sz="1828" kern="1200">
          <a:solidFill>
            <a:schemeClr val="tx1"/>
          </a:solidFill>
          <a:latin typeface="+mn-lt"/>
          <a:ea typeface="+mn-ea"/>
          <a:cs typeface="+mn-cs"/>
        </a:defRPr>
      </a:lvl3pPr>
      <a:lvl4pPr marL="1371320" algn="l" defTabSz="457106" rtl="0" eaLnBrk="1" latinLnBrk="0" hangingPunct="1">
        <a:defRPr sz="1828" kern="1200">
          <a:solidFill>
            <a:schemeClr val="tx1"/>
          </a:solidFill>
          <a:latin typeface="+mn-lt"/>
          <a:ea typeface="+mn-ea"/>
          <a:cs typeface="+mn-cs"/>
        </a:defRPr>
      </a:lvl4pPr>
      <a:lvl5pPr marL="1828426" algn="l" defTabSz="457106" rtl="0" eaLnBrk="1" latinLnBrk="0" hangingPunct="1">
        <a:defRPr sz="1828" kern="1200">
          <a:solidFill>
            <a:schemeClr val="tx1"/>
          </a:solidFill>
          <a:latin typeface="+mn-lt"/>
          <a:ea typeface="+mn-ea"/>
          <a:cs typeface="+mn-cs"/>
        </a:defRPr>
      </a:lvl5pPr>
      <a:lvl6pPr marL="2285532" algn="l" defTabSz="457106" rtl="0" eaLnBrk="1" latinLnBrk="0" hangingPunct="1">
        <a:defRPr sz="1828" kern="1200">
          <a:solidFill>
            <a:schemeClr val="tx1"/>
          </a:solidFill>
          <a:latin typeface="+mn-lt"/>
          <a:ea typeface="+mn-ea"/>
          <a:cs typeface="+mn-cs"/>
        </a:defRPr>
      </a:lvl6pPr>
      <a:lvl7pPr marL="2742640" algn="l" defTabSz="457106" rtl="0" eaLnBrk="1" latinLnBrk="0" hangingPunct="1">
        <a:defRPr sz="1828" kern="1200">
          <a:solidFill>
            <a:schemeClr val="tx1"/>
          </a:solidFill>
          <a:latin typeface="+mn-lt"/>
          <a:ea typeface="+mn-ea"/>
          <a:cs typeface="+mn-cs"/>
        </a:defRPr>
      </a:lvl7pPr>
      <a:lvl8pPr marL="3199744" algn="l" defTabSz="457106" rtl="0" eaLnBrk="1" latinLnBrk="0" hangingPunct="1">
        <a:defRPr sz="1828" kern="1200">
          <a:solidFill>
            <a:schemeClr val="tx1"/>
          </a:solidFill>
          <a:latin typeface="+mn-lt"/>
          <a:ea typeface="+mn-ea"/>
          <a:cs typeface="+mn-cs"/>
        </a:defRPr>
      </a:lvl8pPr>
      <a:lvl9pPr marL="3656852" algn="l" defTabSz="457106" rtl="0" eaLnBrk="1" latinLnBrk="0" hangingPunct="1">
        <a:defRPr sz="182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16E972-98F0-5741-A490-03B7928D3A2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EEEF06-0CC7-A74C-8AB4-9B58D5F35B3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0543C2E-E0CF-1F46-A1A7-065D11549B73}"/>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chemeClr val="tx1"/>
                </a:solidFill>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4B56D4EB-5706-AD48-A636-C86D6BE1FD0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chemeClr val="tx1"/>
                </a:solidFill>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79A88F77-12CD-F641-8712-5B6A43266D2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smtClean="0">
                <a:solidFill>
                  <a:schemeClr val="tx1"/>
                </a:solidFill>
                <a:latin typeface="Times" charset="0"/>
                <a:ea typeface="ＭＳ Ｐゴシック" charset="-128"/>
              </a:defRPr>
            </a:lvl1pPr>
          </a:lstStyle>
          <a:p>
            <a:pPr>
              <a:defRPr/>
            </a:pPr>
            <a:fld id="{F1A5101F-47E2-6249-B197-F50D552539B2}" type="slidenum">
              <a:rPr lang="en-US" altLang="x-none"/>
              <a:pPr>
                <a:defRPr/>
              </a:pPr>
              <a:t>‹#›</a:t>
            </a:fld>
            <a:endParaRPr lang="en-US" altLang="x-none"/>
          </a:p>
        </p:txBody>
      </p:sp>
    </p:spTree>
    <p:extLst>
      <p:ext uri="{BB962C8B-B14F-4D97-AF65-F5344CB8AC3E}">
        <p14:creationId xmlns:p14="http://schemas.microsoft.com/office/powerpoint/2010/main" val="3949732917"/>
      </p:ext>
    </p:extLst>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med">
    <p:fade/>
  </p:transition>
  <p:hf sldNum="0" hdr="0" ft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NrahF3opykM?feature=oembed"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1.jpeg"/><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hyperlink" Target="applets/accretion_and_planets.htm" TargetMode="External"/><Relationship Id="rId2" Type="http://schemas.openxmlformats.org/officeDocument/2006/relationships/notesSlide" Target="../notesSlides/notesSlide11.xml"/><Relationship Id="rId1" Type="http://schemas.openxmlformats.org/officeDocument/2006/relationships/slideLayout" Target="../slideLayouts/slideLayout38.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player.vimeo.com/video/295688829?h=b267de7c6e&amp;app_id=122963"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hyperlink" Target="http://www.umich.edu/~geo113/113/3/solar_abund.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50.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https://player.vimeo.com/video/656704575?h=ae7b1a0568&amp;app_id=12296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Dive Deeper: Alvin Takes You There">
            <a:hlinkClick r:id="" action="ppaction://media"/>
            <a:extLst>
              <a:ext uri="{FF2B5EF4-FFF2-40B4-BE49-F238E27FC236}">
                <a16:creationId xmlns:a16="http://schemas.microsoft.com/office/drawing/2014/main" id="{5CD60B6F-1905-2F3E-1885-709CDD537356}"/>
              </a:ext>
            </a:extLst>
          </p:cNvPr>
          <p:cNvPicPr>
            <a:picLocks noRot="1" noChangeAspect="1"/>
          </p:cNvPicPr>
          <p:nvPr>
            <a:videoFile r:link="rId1"/>
          </p:nvPr>
        </p:nvPicPr>
        <p:blipFill>
          <a:blip r:embed="rId4"/>
          <a:stretch>
            <a:fillRect/>
          </a:stretch>
        </p:blipFill>
        <p:spPr>
          <a:xfrm>
            <a:off x="1028700" y="533400"/>
            <a:ext cx="10134600" cy="5726049"/>
          </a:xfrm>
          <a:prstGeom prst="rect">
            <a:avLst/>
          </a:prstGeom>
        </p:spPr>
      </p:pic>
      <p:sp>
        <p:nvSpPr>
          <p:cNvPr id="3" name="TextBox 2">
            <a:extLst>
              <a:ext uri="{FF2B5EF4-FFF2-40B4-BE49-F238E27FC236}">
                <a16:creationId xmlns:a16="http://schemas.microsoft.com/office/drawing/2014/main" id="{2D94023B-D944-75F1-B729-6F0AC949897C}"/>
              </a:ext>
            </a:extLst>
          </p:cNvPr>
          <p:cNvSpPr txBox="1"/>
          <p:nvPr/>
        </p:nvSpPr>
        <p:spPr>
          <a:xfrm>
            <a:off x="1028700" y="164068"/>
            <a:ext cx="4152483" cy="369332"/>
          </a:xfrm>
          <a:prstGeom prst="rect">
            <a:avLst/>
          </a:prstGeom>
          <a:noFill/>
        </p:spPr>
        <p:txBody>
          <a:bodyPr wrap="none" rtlCol="0">
            <a:spAutoFit/>
          </a:bodyPr>
          <a:lstStyle/>
          <a:p>
            <a:r>
              <a:rPr lang="en-US" i="1" dirty="0">
                <a:solidFill>
                  <a:schemeClr val="bg1"/>
                </a:solidFill>
              </a:rPr>
              <a:t>Alvin</a:t>
            </a:r>
            <a:r>
              <a:rPr lang="en-US" dirty="0">
                <a:solidFill>
                  <a:schemeClr val="bg1"/>
                </a:solidFill>
              </a:rPr>
              <a:t> is an HOV (Human Operated Vehicle)</a:t>
            </a:r>
          </a:p>
        </p:txBody>
      </p:sp>
    </p:spTree>
    <p:extLst>
      <p:ext uri="{BB962C8B-B14F-4D97-AF65-F5344CB8AC3E}">
        <p14:creationId xmlns:p14="http://schemas.microsoft.com/office/powerpoint/2010/main" val="363898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140" y="32253"/>
            <a:ext cx="9143721" cy="748538"/>
          </a:xfrm>
        </p:spPr>
        <p:txBody>
          <a:bodyPr>
            <a:normAutofit/>
          </a:bodyPr>
          <a:lstStyle/>
          <a:p>
            <a:r>
              <a:rPr lang="en-US" sz="3797" dirty="0"/>
              <a:t>“Nucleosynthetic” origin of the elements</a:t>
            </a:r>
          </a:p>
        </p:txBody>
      </p:sp>
      <p:sp>
        <p:nvSpPr>
          <p:cNvPr id="3" name="Text Placeholder 2"/>
          <p:cNvSpPr>
            <a:spLocks noGrp="1"/>
          </p:cNvSpPr>
          <p:nvPr>
            <p:ph type="body" idx="1"/>
          </p:nvPr>
        </p:nvSpPr>
        <p:spPr>
          <a:xfrm>
            <a:off x="403399" y="5953576"/>
            <a:ext cx="11987193" cy="1045509"/>
          </a:xfrm>
        </p:spPr>
        <p:txBody>
          <a:bodyPr>
            <a:normAutofit/>
          </a:bodyPr>
          <a:lstStyle/>
          <a:p>
            <a:pPr marL="0" indent="0">
              <a:buNone/>
            </a:pPr>
            <a:r>
              <a:rPr lang="en-US" sz="2250" i="1" dirty="0"/>
              <a:t>The Sun, Earth, other planets, asteroids all contain at least a little bit of all these elements</a:t>
            </a:r>
          </a:p>
        </p:txBody>
      </p:sp>
      <p:pic>
        <p:nvPicPr>
          <p:cNvPr id="5" name="Picture 4">
            <a:extLst>
              <a:ext uri="{FF2B5EF4-FFF2-40B4-BE49-F238E27FC236}">
                <a16:creationId xmlns:a16="http://schemas.microsoft.com/office/drawing/2014/main" id="{A799809D-E9B1-7D47-8074-A70E8EF1AEA4}"/>
              </a:ext>
            </a:extLst>
          </p:cNvPr>
          <p:cNvPicPr>
            <a:picLocks noChangeAspect="1"/>
          </p:cNvPicPr>
          <p:nvPr/>
        </p:nvPicPr>
        <p:blipFill rotWithShape="1">
          <a:blip r:embed="rId2"/>
          <a:srcRect t="18542" b="3542"/>
          <a:stretch/>
        </p:blipFill>
        <p:spPr>
          <a:xfrm>
            <a:off x="871017" y="780791"/>
            <a:ext cx="9796844" cy="5343362"/>
          </a:xfrm>
          <a:prstGeom prst="rect">
            <a:avLst/>
          </a:prstGeom>
        </p:spPr>
      </p:pic>
    </p:spTree>
    <p:extLst>
      <p:ext uri="{BB962C8B-B14F-4D97-AF65-F5344CB8AC3E}">
        <p14:creationId xmlns:p14="http://schemas.microsoft.com/office/powerpoint/2010/main" val="33216883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974" y="5562635"/>
            <a:ext cx="8229349" cy="1142965"/>
          </a:xfrm>
        </p:spPr>
        <p:txBody>
          <a:bodyPr>
            <a:normAutofit fontScale="90000"/>
          </a:bodyPr>
          <a:lstStyle/>
          <a:p>
            <a:pPr eaLnBrk="1" hangingPunct="1">
              <a:defRPr/>
            </a:pPr>
            <a:r>
              <a:rPr lang="en-US" sz="4000" dirty="0"/>
              <a:t>Solar System to Scale </a:t>
            </a:r>
            <a:br>
              <a:rPr lang="en-US" sz="4000" dirty="0"/>
            </a:br>
            <a:r>
              <a:rPr lang="en-US" sz="4000" dirty="0"/>
              <a:t>(relative sizes, not distances)</a:t>
            </a:r>
          </a:p>
        </p:txBody>
      </p:sp>
      <p:pic>
        <p:nvPicPr>
          <p:cNvPr id="1741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0813" y="2244762"/>
            <a:ext cx="9008788" cy="2990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4" name="TextBox 5"/>
          <p:cNvSpPr txBox="1">
            <a:spLocks noChangeArrowheads="1"/>
          </p:cNvSpPr>
          <p:nvPr/>
        </p:nvSpPr>
        <p:spPr bwMode="auto">
          <a:xfrm>
            <a:off x="1776421" y="1645039"/>
            <a:ext cx="83215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dirty="0">
                <a:solidFill>
                  <a:prstClr val="black"/>
                </a:solidFill>
                <a:sym typeface="Helvetica Light"/>
              </a:rPr>
              <a:t>9 8 planets, 63 moons, asteroid belt, some comets, 5+ dwarf planets, and a star</a:t>
            </a:r>
          </a:p>
        </p:txBody>
      </p:sp>
      <p:cxnSp>
        <p:nvCxnSpPr>
          <p:cNvPr id="9" name="Straight Connector 8"/>
          <p:cNvCxnSpPr>
            <a:cxnSpLocks noChangeShapeType="1"/>
          </p:cNvCxnSpPr>
          <p:nvPr/>
        </p:nvCxnSpPr>
        <p:spPr bwMode="auto">
          <a:xfrm rot="16200000" flipH="1">
            <a:off x="1725830" y="1701853"/>
            <a:ext cx="368288" cy="228593"/>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1" name="Straight Connector 10"/>
          <p:cNvCxnSpPr>
            <a:cxnSpLocks noChangeShapeType="1"/>
          </p:cNvCxnSpPr>
          <p:nvPr/>
        </p:nvCxnSpPr>
        <p:spPr bwMode="auto">
          <a:xfrm rot="5400000">
            <a:off x="1725830" y="1701853"/>
            <a:ext cx="368288" cy="228593"/>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5" name="TextBox 4"/>
          <p:cNvSpPr txBox="1"/>
          <p:nvPr/>
        </p:nvSpPr>
        <p:spPr>
          <a:xfrm>
            <a:off x="1776420" y="157059"/>
            <a:ext cx="7510787" cy="830997"/>
          </a:xfrm>
          <a:prstGeom prst="rect">
            <a:avLst/>
          </a:prstGeom>
          <a:noFill/>
        </p:spPr>
        <p:txBody>
          <a:bodyPr wrap="square" rtlCol="0">
            <a:spAutoFit/>
          </a:bodyPr>
          <a:lstStyle/>
          <a:p>
            <a:pPr defTabSz="457177"/>
            <a:r>
              <a:rPr lang="en-US" sz="2400" dirty="0">
                <a:solidFill>
                  <a:prstClr val="black"/>
                </a:solidFill>
                <a:latin typeface="Calibri"/>
                <a:sym typeface="Helvetica Light"/>
              </a:rPr>
              <a:t>How do we get from raw elements to a solar system with the Earth and its Moon?</a:t>
            </a:r>
          </a:p>
        </p:txBody>
      </p:sp>
      <p:sp>
        <p:nvSpPr>
          <p:cNvPr id="6" name="TextBox 5"/>
          <p:cNvSpPr txBox="1"/>
          <p:nvPr/>
        </p:nvSpPr>
        <p:spPr>
          <a:xfrm>
            <a:off x="1508683" y="5193268"/>
            <a:ext cx="3588226" cy="369332"/>
          </a:xfrm>
          <a:prstGeom prst="rect">
            <a:avLst/>
          </a:prstGeom>
          <a:noFill/>
        </p:spPr>
        <p:txBody>
          <a:bodyPr wrap="none" rtlCol="0">
            <a:spAutoFit/>
          </a:bodyPr>
          <a:lstStyle/>
          <a:p>
            <a:pPr defTabSz="457177"/>
            <a:r>
              <a:rPr lang="en-US" i="1" dirty="0">
                <a:latin typeface="Calibri"/>
                <a:sym typeface="Helvetica Light"/>
              </a:rPr>
              <a:t>99.9% of mass of solar system in sun</a:t>
            </a:r>
          </a:p>
        </p:txBody>
      </p:sp>
      <p:cxnSp>
        <p:nvCxnSpPr>
          <p:cNvPr id="3" name="Straight Connector 2">
            <a:extLst>
              <a:ext uri="{FF2B5EF4-FFF2-40B4-BE49-F238E27FC236}">
                <a16:creationId xmlns:a16="http://schemas.microsoft.com/office/drawing/2014/main" id="{1D46B186-A7E5-E816-87B5-18FD68C9E6E9}"/>
              </a:ext>
            </a:extLst>
          </p:cNvPr>
          <p:cNvCxnSpPr/>
          <p:nvPr/>
        </p:nvCxnSpPr>
        <p:spPr>
          <a:xfrm rot="5400000">
            <a:off x="3389313" y="3695700"/>
            <a:ext cx="3429000"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224786A0-3615-0D78-EC00-316187D43C60}"/>
              </a:ext>
            </a:extLst>
          </p:cNvPr>
          <p:cNvCxnSpPr>
            <a:cxnSpLocks/>
          </p:cNvCxnSpPr>
          <p:nvPr/>
        </p:nvCxnSpPr>
        <p:spPr>
          <a:xfrm flipH="1">
            <a:off x="5180013" y="2819400"/>
            <a:ext cx="306387" cy="914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12">
            <a:extLst>
              <a:ext uri="{FF2B5EF4-FFF2-40B4-BE49-F238E27FC236}">
                <a16:creationId xmlns:a16="http://schemas.microsoft.com/office/drawing/2014/main" id="{7B132C31-BB8A-192C-EE49-1F7915E80163}"/>
              </a:ext>
            </a:extLst>
          </p:cNvPr>
          <p:cNvSpPr txBox="1">
            <a:spLocks noChangeArrowheads="1"/>
          </p:cNvSpPr>
          <p:nvPr/>
        </p:nvSpPr>
        <p:spPr bwMode="auto">
          <a:xfrm>
            <a:off x="5272546" y="2474395"/>
            <a:ext cx="4866777" cy="3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6" rIns="91311" bIns="4565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09701" eaLnBrk="1" hangingPunct="1">
              <a:defRPr/>
            </a:pPr>
            <a:r>
              <a:rPr lang="en-US" sz="1600" i="1" kern="0" dirty="0">
                <a:solidFill>
                  <a:srgbClr val="FFFFFF"/>
                </a:solidFill>
                <a:sym typeface="Helvetica Light"/>
              </a:rPr>
              <a:t>Asteroid Belt (99.8% of meteorites come from here)</a:t>
            </a:r>
          </a:p>
        </p:txBody>
      </p:sp>
      <p:sp>
        <p:nvSpPr>
          <p:cNvPr id="10" name="TextBox 12">
            <a:extLst>
              <a:ext uri="{FF2B5EF4-FFF2-40B4-BE49-F238E27FC236}">
                <a16:creationId xmlns:a16="http://schemas.microsoft.com/office/drawing/2014/main" id="{034BF2B9-C6D3-6ADE-5C47-491631A73DEA}"/>
              </a:ext>
            </a:extLst>
          </p:cNvPr>
          <p:cNvSpPr txBox="1">
            <a:spLocks noChangeArrowheads="1"/>
          </p:cNvSpPr>
          <p:nvPr/>
        </p:nvSpPr>
        <p:spPr bwMode="auto">
          <a:xfrm rot="16200000">
            <a:off x="4478297" y="2603754"/>
            <a:ext cx="1021173" cy="276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11" tIns="45656" rIns="91311" bIns="45656">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409701" eaLnBrk="1" hangingPunct="1">
              <a:defRPr/>
            </a:pPr>
            <a:r>
              <a:rPr lang="ja-JP" altLang="en-US" sz="1200" i="1" kern="0">
                <a:solidFill>
                  <a:srgbClr val="FFFFFF"/>
                </a:solidFill>
                <a:sym typeface="Helvetica Light"/>
              </a:rPr>
              <a:t>“</a:t>
            </a:r>
            <a:r>
              <a:rPr lang="en-US" sz="1200" i="1" kern="0" dirty="0">
                <a:solidFill>
                  <a:srgbClr val="FFFFFF"/>
                </a:solidFill>
                <a:sym typeface="Helvetica Light"/>
              </a:rPr>
              <a:t>Frost Line</a:t>
            </a:r>
            <a:r>
              <a:rPr lang="ja-JP" altLang="en-US" sz="1200" i="1" kern="0">
                <a:solidFill>
                  <a:srgbClr val="FFFFFF"/>
                </a:solidFill>
                <a:sym typeface="Helvetica Light"/>
              </a:rPr>
              <a:t>”</a:t>
            </a:r>
            <a:endParaRPr lang="en-US" sz="1200" i="1" kern="0" dirty="0">
              <a:solidFill>
                <a:srgbClr val="FFFFFF"/>
              </a:solidFill>
              <a:sym typeface="Helvetica Light"/>
            </a:endParaRPr>
          </a:p>
        </p:txBody>
      </p:sp>
      <p:sp>
        <p:nvSpPr>
          <p:cNvPr id="8" name="TextBox 7">
            <a:extLst>
              <a:ext uri="{FF2B5EF4-FFF2-40B4-BE49-F238E27FC236}">
                <a16:creationId xmlns:a16="http://schemas.microsoft.com/office/drawing/2014/main" id="{62BA02E5-2C6D-12C6-E42D-6A1B5AB74840}"/>
              </a:ext>
            </a:extLst>
          </p:cNvPr>
          <p:cNvSpPr txBox="1"/>
          <p:nvPr/>
        </p:nvSpPr>
        <p:spPr>
          <a:xfrm>
            <a:off x="9460693" y="4045181"/>
            <a:ext cx="1048199" cy="341832"/>
          </a:xfrm>
          <a:prstGeom prst="rect">
            <a:avLst/>
          </a:prstGeom>
          <a:noFill/>
        </p:spPr>
        <p:txBody>
          <a:bodyPr wrap="none" lIns="64212" tIns="32103" rIns="64212" bIns="32103" rtlCol="0">
            <a:spAutoFit/>
          </a:bodyPr>
          <a:lstStyle/>
          <a:p>
            <a:pPr algn="ctr" defTabSz="409890" hangingPunct="0">
              <a:defRPr/>
            </a:pPr>
            <a:r>
              <a:rPr lang="en-US" i="1" kern="0" dirty="0">
                <a:solidFill>
                  <a:srgbClr val="FFFFFF"/>
                </a:solidFill>
                <a:latin typeface="Times"/>
                <a:sym typeface="Helvetica Light"/>
              </a:rPr>
              <a:t>Comets</a:t>
            </a:r>
            <a:r>
              <a:rPr lang="en-US" i="1" kern="0" dirty="0">
                <a:solidFill>
                  <a:srgbClr val="FFFFFF"/>
                </a:solidFill>
                <a:latin typeface="Times"/>
                <a:sym typeface="Wingdings"/>
              </a:rPr>
              <a:t></a:t>
            </a:r>
            <a:endParaRPr lang="en-US" i="1" kern="0" dirty="0">
              <a:solidFill>
                <a:srgbClr val="FFFFFF"/>
              </a:solidFill>
              <a:latin typeface="Times"/>
              <a:sym typeface="Helvetica Light"/>
            </a:endParaRPr>
          </a:p>
        </p:txBody>
      </p:sp>
    </p:spTree>
    <p:extLst>
      <p:ext uri="{BB962C8B-B14F-4D97-AF65-F5344CB8AC3E}">
        <p14:creationId xmlns:p14="http://schemas.microsoft.com/office/powerpoint/2010/main" val="105756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140" y="105"/>
            <a:ext cx="9234206" cy="6857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Box 2"/>
          <p:cNvSpPr txBox="1">
            <a:spLocks noChangeArrowheads="1"/>
          </p:cNvSpPr>
          <p:nvPr/>
        </p:nvSpPr>
        <p:spPr bwMode="auto">
          <a:xfrm>
            <a:off x="1524140" y="381093"/>
            <a:ext cx="403847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dirty="0">
                <a:solidFill>
                  <a:prstClr val="white"/>
                </a:solidFill>
                <a:sym typeface="Helvetica Light"/>
              </a:rPr>
              <a:t>Hubble Space Telescope </a:t>
            </a:r>
          </a:p>
          <a:p>
            <a:pPr defTabSz="457177" eaLnBrk="1" fontAlgn="base" hangingPunct="1">
              <a:spcBef>
                <a:spcPct val="0"/>
              </a:spcBef>
              <a:spcAft>
                <a:spcPct val="0"/>
              </a:spcAft>
            </a:pPr>
            <a:r>
              <a:rPr lang="en-US" sz="1800" dirty="0">
                <a:solidFill>
                  <a:prstClr val="white"/>
                </a:solidFill>
                <a:sym typeface="Helvetica Light"/>
              </a:rPr>
              <a:t>image of a </a:t>
            </a:r>
            <a:r>
              <a:rPr lang="ja-JP" altLang="en-US" sz="1800" dirty="0">
                <a:solidFill>
                  <a:prstClr val="white"/>
                </a:solidFill>
                <a:sym typeface="Helvetica Light"/>
              </a:rPr>
              <a:t>“</a:t>
            </a:r>
            <a:r>
              <a:rPr lang="en-US" sz="1800" dirty="0">
                <a:solidFill>
                  <a:prstClr val="white"/>
                </a:solidFill>
                <a:sym typeface="Helvetica Light"/>
              </a:rPr>
              <a:t>molecular cloud</a:t>
            </a:r>
            <a:r>
              <a:rPr lang="ja-JP" altLang="en-US" sz="1800" dirty="0">
                <a:solidFill>
                  <a:prstClr val="white"/>
                </a:solidFill>
                <a:sym typeface="Helvetica Light"/>
              </a:rPr>
              <a:t>”</a:t>
            </a:r>
            <a:endParaRPr lang="en-US" sz="1800" dirty="0">
              <a:solidFill>
                <a:prstClr val="white"/>
              </a:solidFill>
              <a:sym typeface="Helvetica Light"/>
            </a:endParaRPr>
          </a:p>
          <a:p>
            <a:pPr defTabSz="457177" eaLnBrk="1" fontAlgn="base" hangingPunct="1">
              <a:spcBef>
                <a:spcPct val="0"/>
              </a:spcBef>
              <a:spcAft>
                <a:spcPct val="0"/>
              </a:spcAft>
            </a:pPr>
            <a:r>
              <a:rPr lang="en-US" sz="1800" dirty="0">
                <a:solidFill>
                  <a:prstClr val="white"/>
                </a:solidFill>
                <a:sym typeface="Helvetica Light"/>
              </a:rPr>
              <a:t>(stellar nursery) in</a:t>
            </a:r>
          </a:p>
          <a:p>
            <a:pPr defTabSz="457177" eaLnBrk="1" fontAlgn="base" hangingPunct="1">
              <a:spcBef>
                <a:spcPct val="0"/>
              </a:spcBef>
              <a:spcAft>
                <a:spcPct val="0"/>
              </a:spcAft>
            </a:pPr>
            <a:r>
              <a:rPr lang="en-US" sz="1800" dirty="0">
                <a:solidFill>
                  <a:prstClr val="white"/>
                </a:solidFill>
                <a:sym typeface="Helvetica Light"/>
              </a:rPr>
              <a:t>Carina Nebula</a:t>
            </a:r>
          </a:p>
        </p:txBody>
      </p:sp>
      <p:sp>
        <p:nvSpPr>
          <p:cNvPr id="59396" name="TextBox 3"/>
          <p:cNvSpPr txBox="1">
            <a:spLocks noChangeArrowheads="1"/>
          </p:cNvSpPr>
          <p:nvPr/>
        </p:nvSpPr>
        <p:spPr bwMode="auto">
          <a:xfrm>
            <a:off x="7975543" y="6319750"/>
            <a:ext cx="20088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a:solidFill>
                  <a:prstClr val="black"/>
                </a:solidFill>
                <a:sym typeface="Wingdings" charset="0"/>
              </a:rPr>
              <a:t>2 light years  </a:t>
            </a:r>
            <a:endParaRPr lang="en-US" sz="1800">
              <a:solidFill>
                <a:prstClr val="black"/>
              </a:solidFill>
              <a:sym typeface="Helvetica Light"/>
            </a:endParaRPr>
          </a:p>
        </p:txBody>
      </p:sp>
      <p:sp>
        <p:nvSpPr>
          <p:cNvPr id="5" name="TextBox 2"/>
          <p:cNvSpPr txBox="1">
            <a:spLocks noChangeArrowheads="1"/>
          </p:cNvSpPr>
          <p:nvPr/>
        </p:nvSpPr>
        <p:spPr bwMode="auto">
          <a:xfrm>
            <a:off x="6400791" y="2137923"/>
            <a:ext cx="2914955"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dirty="0">
                <a:solidFill>
                  <a:prstClr val="white"/>
                </a:solidFill>
                <a:sym typeface="Helvetica Light"/>
              </a:rPr>
              <a:t>Molecular clouds are mostly hydrogen, and temps are few 10’s of K</a:t>
            </a:r>
          </a:p>
        </p:txBody>
      </p:sp>
    </p:spTree>
    <p:extLst>
      <p:ext uri="{BB962C8B-B14F-4D97-AF65-F5344CB8AC3E}">
        <p14:creationId xmlns:p14="http://schemas.microsoft.com/office/powerpoint/2010/main" val="1514298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0" y="105"/>
            <a:ext cx="2916148" cy="670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ChangeArrowheads="1"/>
          </p:cNvSpPr>
          <p:nvPr/>
        </p:nvSpPr>
        <p:spPr bwMode="auto">
          <a:xfrm>
            <a:off x="6476989" y="76302"/>
            <a:ext cx="3124105" cy="2666919"/>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177" fontAlgn="base">
              <a:spcBef>
                <a:spcPct val="0"/>
              </a:spcBef>
              <a:spcAft>
                <a:spcPct val="0"/>
              </a:spcAft>
            </a:pPr>
            <a:endParaRPr lang="en-US">
              <a:solidFill>
                <a:prstClr val="black"/>
              </a:solidFill>
              <a:latin typeface="Arial" charset="0"/>
              <a:ea typeface="ＭＳ Ｐゴシック" charset="0"/>
              <a:cs typeface="ＭＳ Ｐゴシック" charset="0"/>
              <a:sym typeface="Helvetica Light"/>
            </a:endParaRPr>
          </a:p>
        </p:txBody>
      </p:sp>
      <p:sp>
        <p:nvSpPr>
          <p:cNvPr id="57348" name="Text Box 4"/>
          <p:cNvSpPr txBox="1">
            <a:spLocks noChangeArrowheads="1"/>
          </p:cNvSpPr>
          <p:nvPr/>
        </p:nvSpPr>
        <p:spPr bwMode="auto">
          <a:xfrm>
            <a:off x="1828931" y="990675"/>
            <a:ext cx="4130549"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ja-JP" altLang="en-US" sz="2800" b="1">
                <a:solidFill>
                  <a:prstClr val="black"/>
                </a:solidFill>
                <a:sym typeface="Helvetica Light"/>
              </a:rPr>
              <a:t>“</a:t>
            </a:r>
            <a:r>
              <a:rPr lang="en-US" sz="2800" b="1">
                <a:solidFill>
                  <a:prstClr val="black"/>
                </a:solidFill>
                <a:sym typeface="Helvetica Light"/>
              </a:rPr>
              <a:t>Molecular Cloud</a:t>
            </a:r>
            <a:r>
              <a:rPr lang="ja-JP" altLang="en-US" sz="2800" b="1">
                <a:solidFill>
                  <a:prstClr val="black"/>
                </a:solidFill>
                <a:sym typeface="Helvetica Light"/>
              </a:rPr>
              <a:t>”</a:t>
            </a:r>
            <a:endParaRPr lang="en-US" sz="2800" b="1">
              <a:solidFill>
                <a:prstClr val="black"/>
              </a:solidFill>
              <a:sym typeface="Helvetica Light"/>
            </a:endParaRPr>
          </a:p>
          <a:p>
            <a:pPr defTabSz="457177" eaLnBrk="1" fontAlgn="base" hangingPunct="1">
              <a:spcBef>
                <a:spcPct val="0"/>
              </a:spcBef>
              <a:spcAft>
                <a:spcPct val="0"/>
              </a:spcAft>
            </a:pPr>
            <a:r>
              <a:rPr lang="en-US" sz="2800" b="1">
                <a:solidFill>
                  <a:prstClr val="black"/>
                </a:solidFill>
                <a:sym typeface="Helvetica Light"/>
              </a:rPr>
              <a:t> (type of nebula)</a:t>
            </a:r>
          </a:p>
        </p:txBody>
      </p:sp>
      <p:sp>
        <p:nvSpPr>
          <p:cNvPr id="5" name="TextBox 4"/>
          <p:cNvSpPr txBox="1">
            <a:spLocks noChangeArrowheads="1"/>
          </p:cNvSpPr>
          <p:nvPr/>
        </p:nvSpPr>
        <p:spPr bwMode="auto">
          <a:xfrm>
            <a:off x="1666425" y="2628615"/>
            <a:ext cx="4044697"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dirty="0">
                <a:solidFill>
                  <a:prstClr val="black"/>
                </a:solidFill>
                <a:sym typeface="Helvetica Light"/>
              </a:rPr>
              <a:t>Made of:</a:t>
            </a:r>
          </a:p>
          <a:p>
            <a:pPr defTabSz="457177" eaLnBrk="1" fontAlgn="base" hangingPunct="1">
              <a:spcBef>
                <a:spcPct val="0"/>
              </a:spcBef>
              <a:spcAft>
                <a:spcPct val="0"/>
              </a:spcAft>
            </a:pPr>
            <a:endParaRPr lang="en-US" sz="1800" dirty="0">
              <a:solidFill>
                <a:srgbClr val="FF0000"/>
              </a:solidFill>
              <a:sym typeface="Helvetica Light"/>
            </a:endParaRPr>
          </a:p>
          <a:p>
            <a:pPr defTabSz="457177" eaLnBrk="1" fontAlgn="base" hangingPunct="1">
              <a:spcBef>
                <a:spcPct val="0"/>
              </a:spcBef>
              <a:spcAft>
                <a:spcPct val="0"/>
              </a:spcAft>
            </a:pPr>
            <a:r>
              <a:rPr lang="en-US" sz="1800" dirty="0">
                <a:solidFill>
                  <a:srgbClr val="FF0000"/>
                </a:solidFill>
                <a:sym typeface="Helvetica Light"/>
              </a:rPr>
              <a:t>98% H, He, Li</a:t>
            </a:r>
          </a:p>
          <a:p>
            <a:pPr defTabSz="457177" eaLnBrk="1" fontAlgn="base" hangingPunct="1">
              <a:spcBef>
                <a:spcPct val="0"/>
              </a:spcBef>
              <a:spcAft>
                <a:spcPct val="0"/>
              </a:spcAft>
            </a:pPr>
            <a:r>
              <a:rPr lang="en-US" sz="1800" dirty="0">
                <a:solidFill>
                  <a:srgbClr val="FF0000"/>
                </a:solidFill>
                <a:sym typeface="Helvetica Light"/>
              </a:rPr>
              <a:t>from Big Bang nucleosynthesis</a:t>
            </a:r>
          </a:p>
          <a:p>
            <a:pPr defTabSz="457177" eaLnBrk="1" fontAlgn="base" hangingPunct="1">
              <a:spcBef>
                <a:spcPct val="0"/>
              </a:spcBef>
              <a:spcAft>
                <a:spcPct val="0"/>
              </a:spcAft>
            </a:pPr>
            <a:endParaRPr lang="en-US" sz="1800" dirty="0">
              <a:solidFill>
                <a:prstClr val="black"/>
              </a:solidFill>
              <a:sym typeface="Helvetica Light"/>
            </a:endParaRPr>
          </a:p>
          <a:p>
            <a:pPr defTabSz="457177" eaLnBrk="1" fontAlgn="base" hangingPunct="1">
              <a:spcBef>
                <a:spcPct val="0"/>
              </a:spcBef>
              <a:spcAft>
                <a:spcPct val="0"/>
              </a:spcAft>
            </a:pPr>
            <a:r>
              <a:rPr lang="en-US" sz="1800" dirty="0">
                <a:solidFill>
                  <a:srgbClr val="0000FF"/>
                </a:solidFill>
                <a:sym typeface="Helvetica Light"/>
              </a:rPr>
              <a:t>2% Heavier elements from stellar </a:t>
            </a:r>
          </a:p>
          <a:p>
            <a:pPr defTabSz="457177" eaLnBrk="1" fontAlgn="base" hangingPunct="1">
              <a:spcBef>
                <a:spcPct val="0"/>
              </a:spcBef>
              <a:spcAft>
                <a:spcPct val="0"/>
              </a:spcAft>
            </a:pPr>
            <a:r>
              <a:rPr lang="en-US" sz="1800" dirty="0">
                <a:solidFill>
                  <a:srgbClr val="0000FF"/>
                </a:solidFill>
                <a:sym typeface="Helvetica Light"/>
              </a:rPr>
              <a:t>nucleosynthesis in earlier generations</a:t>
            </a:r>
          </a:p>
          <a:p>
            <a:pPr defTabSz="457177" eaLnBrk="1" fontAlgn="base" hangingPunct="1">
              <a:spcBef>
                <a:spcPct val="0"/>
              </a:spcBef>
              <a:spcAft>
                <a:spcPct val="0"/>
              </a:spcAft>
            </a:pPr>
            <a:r>
              <a:rPr lang="en-US" sz="1800" dirty="0">
                <a:solidFill>
                  <a:srgbClr val="0000FF"/>
                </a:solidFill>
                <a:sym typeface="Helvetica Light"/>
              </a:rPr>
              <a:t> of stars (including supernovae)</a:t>
            </a:r>
          </a:p>
          <a:p>
            <a:pPr defTabSz="457177" eaLnBrk="1" fontAlgn="base" hangingPunct="1">
              <a:spcBef>
                <a:spcPct val="0"/>
              </a:spcBef>
              <a:spcAft>
                <a:spcPct val="0"/>
              </a:spcAft>
            </a:pPr>
            <a:endParaRPr lang="en-US" sz="1800" dirty="0">
              <a:solidFill>
                <a:prstClr val="black"/>
              </a:solidFill>
              <a:sym typeface="Helvetica Light"/>
            </a:endParaRPr>
          </a:p>
          <a:p>
            <a:pPr defTabSz="457177" eaLnBrk="1" fontAlgn="base" hangingPunct="1">
              <a:spcBef>
                <a:spcPct val="0"/>
              </a:spcBef>
              <a:spcAft>
                <a:spcPct val="0"/>
              </a:spcAft>
            </a:pPr>
            <a:endParaRPr lang="en-US" sz="1800" dirty="0">
              <a:solidFill>
                <a:prstClr val="black"/>
              </a:solidFill>
              <a:sym typeface="Helvetica Light"/>
            </a:endParaRPr>
          </a:p>
        </p:txBody>
      </p:sp>
      <p:sp>
        <p:nvSpPr>
          <p:cNvPr id="57350" name="TextBox 5"/>
          <p:cNvSpPr txBox="1">
            <a:spLocks noChangeArrowheads="1"/>
          </p:cNvSpPr>
          <p:nvPr/>
        </p:nvSpPr>
        <p:spPr bwMode="auto">
          <a:xfrm>
            <a:off x="1828931" y="196949"/>
            <a:ext cx="272382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1800">
                <a:solidFill>
                  <a:prstClr val="black"/>
                </a:solidFill>
                <a:sym typeface="Helvetica Light"/>
              </a:rPr>
              <a:t>Solar Nebula Hypothesis</a:t>
            </a:r>
          </a:p>
        </p:txBody>
      </p:sp>
    </p:spTree>
    <p:extLst>
      <p:ext uri="{BB962C8B-B14F-4D97-AF65-F5344CB8AC3E}">
        <p14:creationId xmlns:p14="http://schemas.microsoft.com/office/powerpoint/2010/main" val="1018499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0" y="105"/>
            <a:ext cx="2916148" cy="670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6553186" y="2667024"/>
            <a:ext cx="3124105" cy="1752547"/>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177" fontAlgn="base">
              <a:spcBef>
                <a:spcPct val="0"/>
              </a:spcBef>
              <a:spcAft>
                <a:spcPct val="0"/>
              </a:spcAft>
            </a:pPr>
            <a:endParaRPr lang="en-US">
              <a:solidFill>
                <a:prstClr val="black"/>
              </a:solidFill>
              <a:latin typeface="Arial" charset="0"/>
              <a:ea typeface="ＭＳ Ｐゴシック" charset="0"/>
              <a:cs typeface="ＭＳ Ｐゴシック" charset="0"/>
              <a:sym typeface="Helvetica Light"/>
            </a:endParaRPr>
          </a:p>
        </p:txBody>
      </p:sp>
      <p:sp>
        <p:nvSpPr>
          <p:cNvPr id="60420" name="Text Box 4"/>
          <p:cNvSpPr txBox="1">
            <a:spLocks noChangeArrowheads="1"/>
          </p:cNvSpPr>
          <p:nvPr/>
        </p:nvSpPr>
        <p:spPr bwMode="auto">
          <a:xfrm>
            <a:off x="1660661" y="2894030"/>
            <a:ext cx="4968723" cy="344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2800" b="1" dirty="0">
                <a:solidFill>
                  <a:prstClr val="black"/>
                </a:solidFill>
                <a:sym typeface="Helvetica Light"/>
              </a:rPr>
              <a:t>Nebula contracts, spins, flattens and forms a “T-</a:t>
            </a:r>
            <a:r>
              <a:rPr lang="en-US" sz="2800" b="1" dirty="0" err="1">
                <a:solidFill>
                  <a:prstClr val="black"/>
                </a:solidFill>
                <a:sym typeface="Helvetica Light"/>
              </a:rPr>
              <a:t>tauri</a:t>
            </a:r>
            <a:r>
              <a:rPr lang="en-US" sz="2800" b="1" dirty="0">
                <a:solidFill>
                  <a:prstClr val="black"/>
                </a:solidFill>
                <a:sym typeface="Helvetica Light"/>
              </a:rPr>
              <a:t>” star at center</a:t>
            </a:r>
          </a:p>
          <a:p>
            <a:pPr defTabSz="457177" eaLnBrk="1" fontAlgn="base" hangingPunct="1">
              <a:spcBef>
                <a:spcPct val="0"/>
              </a:spcBef>
              <a:spcAft>
                <a:spcPct val="0"/>
              </a:spcAft>
            </a:pPr>
            <a:r>
              <a:rPr lang="en-US" sz="2800" b="1" i="1" dirty="0">
                <a:solidFill>
                  <a:prstClr val="black"/>
                </a:solidFill>
                <a:sym typeface="Helvetica Light"/>
              </a:rPr>
              <a:t>(</a:t>
            </a:r>
            <a:r>
              <a:rPr lang="ja-JP" altLang="en-US" sz="2800" b="1" i="1" dirty="0">
                <a:solidFill>
                  <a:prstClr val="black"/>
                </a:solidFill>
                <a:sym typeface="Helvetica Light"/>
              </a:rPr>
              <a:t>“</a:t>
            </a:r>
            <a:r>
              <a:rPr lang="en-US" sz="2800" b="1" i="1" dirty="0" err="1">
                <a:solidFill>
                  <a:prstClr val="black"/>
                </a:solidFill>
                <a:sym typeface="Helvetica Light"/>
              </a:rPr>
              <a:t>protoplanetary</a:t>
            </a:r>
            <a:r>
              <a:rPr lang="en-US" sz="2800" b="1" i="1" dirty="0">
                <a:solidFill>
                  <a:prstClr val="black"/>
                </a:solidFill>
                <a:sym typeface="Helvetica Light"/>
              </a:rPr>
              <a:t> disk</a:t>
            </a:r>
            <a:r>
              <a:rPr lang="ja-JP" altLang="en-US" sz="2800" b="1" i="1" dirty="0">
                <a:solidFill>
                  <a:prstClr val="black"/>
                </a:solidFill>
                <a:sym typeface="Helvetica Light"/>
              </a:rPr>
              <a:t>”</a:t>
            </a:r>
            <a:r>
              <a:rPr lang="en-US" sz="2800" b="1" i="1" dirty="0">
                <a:solidFill>
                  <a:prstClr val="black"/>
                </a:solidFill>
                <a:sym typeface="Helvetica Light"/>
              </a:rPr>
              <a:t>)</a:t>
            </a:r>
          </a:p>
          <a:p>
            <a:pPr defTabSz="457177" eaLnBrk="1" fontAlgn="base" hangingPunct="1">
              <a:spcBef>
                <a:spcPct val="0"/>
              </a:spcBef>
              <a:spcAft>
                <a:spcPct val="0"/>
              </a:spcAft>
            </a:pPr>
            <a:endParaRPr lang="en-US" sz="2200" b="1" i="1" dirty="0">
              <a:solidFill>
                <a:srgbClr val="FF0000"/>
              </a:solidFill>
              <a:sym typeface="Helvetica Light"/>
            </a:endParaRPr>
          </a:p>
          <a:p>
            <a:pPr defTabSz="457177" eaLnBrk="1" fontAlgn="base" hangingPunct="1">
              <a:spcBef>
                <a:spcPct val="0"/>
              </a:spcBef>
              <a:spcAft>
                <a:spcPct val="0"/>
              </a:spcAft>
            </a:pPr>
            <a:endParaRPr lang="en-US" sz="2800" b="1" i="1" dirty="0">
              <a:solidFill>
                <a:srgbClr val="FF0000"/>
              </a:solidFill>
              <a:sym typeface="Helvetica Light"/>
            </a:endParaRPr>
          </a:p>
          <a:p>
            <a:pPr defTabSz="457177" eaLnBrk="1" fontAlgn="base" hangingPunct="1">
              <a:spcBef>
                <a:spcPct val="0"/>
              </a:spcBef>
              <a:spcAft>
                <a:spcPct val="0"/>
              </a:spcAft>
            </a:pPr>
            <a:r>
              <a:rPr lang="en-US" sz="2800" b="1" i="1" dirty="0">
                <a:solidFill>
                  <a:srgbClr val="FF0000"/>
                </a:solidFill>
                <a:sym typeface="Helvetica Light"/>
              </a:rPr>
              <a:t>Heat from collisions raises temp in disk &gt;3000 K</a:t>
            </a:r>
          </a:p>
        </p:txBody>
      </p:sp>
    </p:spTree>
    <p:extLst>
      <p:ext uri="{BB962C8B-B14F-4D97-AF65-F5344CB8AC3E}">
        <p14:creationId xmlns:p14="http://schemas.microsoft.com/office/powerpoint/2010/main" val="458529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985E-B468-3969-47FF-381EB4AE3CE1}"/>
            </a:ext>
          </a:extLst>
        </p:cNvPr>
        <p:cNvGrpSpPr/>
        <p:nvPr/>
      </p:nvGrpSpPr>
      <p:grpSpPr>
        <a:xfrm>
          <a:off x="0" y="0"/>
          <a:ext cx="0" cy="0"/>
          <a:chOff x="0" y="0"/>
          <a:chExt cx="0" cy="0"/>
        </a:xfrm>
      </p:grpSpPr>
      <p:pic>
        <p:nvPicPr>
          <p:cNvPr id="391" name="image22.tif">
            <a:extLst>
              <a:ext uri="{FF2B5EF4-FFF2-40B4-BE49-F238E27FC236}">
                <a16:creationId xmlns:a16="http://schemas.microsoft.com/office/drawing/2014/main" id="{FE1A3BFE-D4DA-A212-5B38-41914D9B7E67}"/>
              </a:ext>
            </a:extLst>
          </p:cNvPr>
          <p:cNvPicPr>
            <a:picLocks noChangeAspect="1"/>
          </p:cNvPicPr>
          <p:nvPr/>
        </p:nvPicPr>
        <p:blipFill>
          <a:blip r:embed="rId3"/>
          <a:stretch>
            <a:fillRect/>
          </a:stretch>
        </p:blipFill>
        <p:spPr>
          <a:xfrm>
            <a:off x="6258498" y="794333"/>
            <a:ext cx="5551010" cy="5551010"/>
          </a:xfrm>
          <a:prstGeom prst="rect">
            <a:avLst/>
          </a:prstGeom>
          <a:ln w="12700">
            <a:miter lim="400000"/>
          </a:ln>
        </p:spPr>
      </p:pic>
      <p:sp>
        <p:nvSpPr>
          <p:cNvPr id="392" name="Shape 392">
            <a:extLst>
              <a:ext uri="{FF2B5EF4-FFF2-40B4-BE49-F238E27FC236}">
                <a16:creationId xmlns:a16="http://schemas.microsoft.com/office/drawing/2014/main" id="{DFAE4430-2D04-EA36-ED36-AA73459E4AFF}"/>
              </a:ext>
            </a:extLst>
          </p:cNvPr>
          <p:cNvSpPr/>
          <p:nvPr/>
        </p:nvSpPr>
        <p:spPr>
          <a:xfrm>
            <a:off x="7517546" y="5929318"/>
            <a:ext cx="4674454" cy="623882"/>
          </a:xfrm>
          <a:prstGeom prst="rect">
            <a:avLst/>
          </a:prstGeom>
          <a:ln w="12700">
            <a:miter lim="400000"/>
          </a:ln>
          <a:extLst>
            <a:ext uri="{C572A759-6A51-4108-AA02-DFA0A04FC94B}">
              <ma14:wrappingTextBoxFlag xmlns:ma14="http://schemas.microsoft.com/office/mac/drawingml/2011/main" xmlns="" val="1"/>
            </a:ext>
          </a:extLst>
        </p:spPr>
        <p:txBody>
          <a:bodyPr wrap="square" lIns="32145" rIns="32145">
            <a:spAutoFit/>
          </a:bodyPr>
          <a:lstStyle>
            <a:lvl1pPr algn="l" defTabSz="914400">
              <a:defRPr sz="2400" b="1">
                <a:latin typeface="Times New Roman"/>
                <a:ea typeface="Times New Roman"/>
                <a:cs typeface="Times New Roman"/>
                <a:sym typeface="Times New Roman"/>
              </a:defRPr>
            </a:lvl1pPr>
          </a:lstStyle>
          <a:p>
            <a:pPr marL="0" marR="0" lvl="0" indent="0" algn="l" defTabSz="642915" rtl="0" eaLnBrk="1" fontAlgn="auto" latinLnBrk="0" hangingPunct="0">
              <a:lnSpc>
                <a:spcPct val="100000"/>
              </a:lnSpc>
              <a:spcBef>
                <a:spcPts val="0"/>
              </a:spcBef>
              <a:spcAft>
                <a:spcPts val="0"/>
              </a:spcAft>
              <a:buClrTx/>
              <a:buSzTx/>
              <a:buFontTx/>
              <a:buNone/>
              <a:tabLst/>
              <a:defRPr/>
            </a:pPr>
            <a:r>
              <a:rPr kumimoji="0" sz="1687" b="1" i="0" u="none" strike="noStrike" kern="0" cap="none" spc="0" normalizeH="0" baseline="0" noProof="0" dirty="0">
                <a:ln>
                  <a:noFill/>
                </a:ln>
                <a:solidFill>
                  <a:srgbClr val="FFFFFF"/>
                </a:solidFill>
                <a:effectLst/>
                <a:uLnTx/>
                <a:uFillTx/>
                <a:latin typeface="Times New Roman"/>
                <a:cs typeface="Times New Roman"/>
                <a:sym typeface="Times New Roman"/>
              </a:rPr>
              <a:t>HL Tau</a:t>
            </a:r>
            <a:r>
              <a:rPr kumimoji="0" lang="en-US" sz="1687" b="1" i="0" u="none" strike="noStrike" kern="0" cap="none" spc="0" normalizeH="0" baseline="0" noProof="0" dirty="0">
                <a:ln>
                  <a:noFill/>
                </a:ln>
                <a:solidFill>
                  <a:srgbClr val="FFFFFF"/>
                </a:solidFill>
                <a:effectLst/>
                <a:uLnTx/>
                <a:uFillTx/>
                <a:latin typeface="Times New Roman"/>
                <a:cs typeface="Times New Roman"/>
                <a:sym typeface="Times New Roman"/>
              </a:rPr>
              <a:t>ri</a:t>
            </a:r>
            <a:r>
              <a:rPr kumimoji="0" sz="1687" b="1" i="0" u="none" strike="noStrike" kern="0" cap="none" spc="0" normalizeH="0" baseline="0" noProof="0" dirty="0">
                <a:ln>
                  <a:noFill/>
                </a:ln>
                <a:solidFill>
                  <a:srgbClr val="FFFFFF"/>
                </a:solidFill>
                <a:effectLst/>
                <a:uLnTx/>
                <a:uFillTx/>
                <a:latin typeface="Times New Roman"/>
                <a:cs typeface="Times New Roman"/>
                <a:sym typeface="Times New Roman"/>
              </a:rPr>
              <a:t> </a:t>
            </a:r>
            <a:r>
              <a:rPr kumimoji="0" lang="en-US" sz="1687" b="1" i="0" u="none" strike="noStrike" kern="0" cap="none" spc="0" normalizeH="0" baseline="0" noProof="0" dirty="0">
                <a:ln>
                  <a:noFill/>
                </a:ln>
                <a:solidFill>
                  <a:srgbClr val="FFFFFF"/>
                </a:solidFill>
                <a:effectLst/>
                <a:uLnTx/>
                <a:uFillTx/>
                <a:latin typeface="Times New Roman"/>
                <a:cs typeface="Times New Roman"/>
                <a:sym typeface="Times New Roman"/>
              </a:rPr>
              <a:t>imaged by</a:t>
            </a:r>
            <a:r>
              <a:rPr kumimoji="0" sz="1687" b="1" i="0" u="none" strike="noStrike" kern="0" cap="none" spc="0" normalizeH="0" baseline="0" noProof="0" dirty="0">
                <a:ln>
                  <a:noFill/>
                </a:ln>
                <a:solidFill>
                  <a:srgbClr val="FFFFFF"/>
                </a:solidFill>
                <a:effectLst/>
                <a:uLnTx/>
                <a:uFillTx/>
                <a:latin typeface="Times New Roman"/>
                <a:cs typeface="Times New Roman"/>
                <a:sym typeface="Times New Roman"/>
              </a:rPr>
              <a:t> the Atacama Large Millimeter Array (ALMA)</a:t>
            </a:r>
          </a:p>
        </p:txBody>
      </p:sp>
      <p:pic>
        <p:nvPicPr>
          <p:cNvPr id="1028" name="Picture 4" descr="https://www.almaobservatory.org/wp-content/uploads/2018/12/20181212-Andrews-et-al-Animation.gif">
            <a:extLst>
              <a:ext uri="{FF2B5EF4-FFF2-40B4-BE49-F238E27FC236}">
                <a16:creationId xmlns:a16="http://schemas.microsoft.com/office/drawing/2014/main" id="{47364908-9A0B-E7F8-37BE-4605E3EDBA3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3681"/>
            <a:ext cx="6804214" cy="6804214"/>
          </a:xfrm>
          <a:prstGeom prst="rect">
            <a:avLst/>
          </a:prstGeom>
          <a:noFill/>
          <a:extLst>
            <a:ext uri="{909E8E84-426E-40DD-AFC4-6F175D3DCCD1}">
              <a14:hiddenFill xmlns:a14="http://schemas.microsoft.com/office/drawing/2010/main">
                <a:solidFill>
                  <a:srgbClr val="FFFFFF"/>
                </a:solidFill>
              </a14:hiddenFill>
            </a:ext>
          </a:extLst>
        </p:spPr>
      </p:pic>
      <p:sp>
        <p:nvSpPr>
          <p:cNvPr id="389" name="Shape 389">
            <a:extLst>
              <a:ext uri="{FF2B5EF4-FFF2-40B4-BE49-F238E27FC236}">
                <a16:creationId xmlns:a16="http://schemas.microsoft.com/office/drawing/2014/main" id="{93050C72-B83C-5E7E-A1D4-42665F2E7373}"/>
              </a:ext>
            </a:extLst>
          </p:cNvPr>
          <p:cNvSpPr>
            <a:spLocks noGrp="1"/>
          </p:cNvSpPr>
          <p:nvPr>
            <p:ph type="title"/>
          </p:nvPr>
        </p:nvSpPr>
        <p:spPr>
          <a:xfrm>
            <a:off x="-112724" y="-433216"/>
            <a:ext cx="12304725" cy="1714448"/>
          </a:xfrm>
          <a:prstGeom prst="rect">
            <a:avLst/>
          </a:prstGeom>
        </p:spPr>
        <p:txBody>
          <a:bodyPr>
            <a:normAutofit/>
          </a:bodyPr>
          <a:lstStyle/>
          <a:p>
            <a:r>
              <a:rPr lang="en-US" sz="3094" dirty="0"/>
              <a:t>Observational Evidence From Astronomy: Protoplanetary</a:t>
            </a:r>
            <a:r>
              <a:rPr sz="3094" dirty="0"/>
              <a:t> </a:t>
            </a:r>
            <a:r>
              <a:rPr lang="en-US" sz="3094" dirty="0"/>
              <a:t>D</a:t>
            </a:r>
            <a:r>
              <a:rPr sz="3094" dirty="0"/>
              <a:t>isks</a:t>
            </a:r>
          </a:p>
        </p:txBody>
      </p:sp>
      <p:pic>
        <p:nvPicPr>
          <p:cNvPr id="2050" name="Picture 2" descr="undefined">
            <a:extLst>
              <a:ext uri="{FF2B5EF4-FFF2-40B4-BE49-F238E27FC236}">
                <a16:creationId xmlns:a16="http://schemas.microsoft.com/office/drawing/2014/main" id="{D1F7BD30-AF00-C1BB-6A5B-91BD73AF9D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88638"/>
            <a:ext cx="6060088"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BAC1B77-DCC2-2B85-A122-B2F4B214A174}"/>
              </a:ext>
            </a:extLst>
          </p:cNvPr>
          <p:cNvSpPr>
            <a:spLocks noChangeArrowheads="1"/>
          </p:cNvSpPr>
          <p:nvPr/>
        </p:nvSpPr>
        <p:spPr bwMode="auto">
          <a:xfrm>
            <a:off x="555812" y="5638384"/>
            <a:ext cx="733843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10751" rtl="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sym typeface="Helvetica Light"/>
              </a:rPr>
              <a:t>Collection of protoplanetary disks from ALMA data</a:t>
            </a:r>
          </a:p>
          <a:p>
            <a:pPr marL="0" marR="0" lvl="0" indent="0" algn="l" defTabSz="410751" rtl="0" eaLnBrk="1" fontAlgn="auto" latinLnBrk="0" hangingPunct="1">
              <a:lnSpc>
                <a:spcPct val="100000"/>
              </a:lnSpc>
              <a:spcBef>
                <a:spcPct val="0"/>
              </a:spcBef>
              <a:spcAft>
                <a:spcPts val="0"/>
              </a:spcAft>
              <a:buClrTx/>
              <a:buSzTx/>
              <a:buFontTx/>
              <a:buNone/>
              <a:tabLst/>
              <a:defRPr/>
            </a:pPr>
            <a:r>
              <a:rPr kumimoji="0" lang="en-US" altLang="en-US" sz="2000" b="0" i="1" u="none" strike="noStrike" kern="0" cap="none" spc="0" normalizeH="0" baseline="0" noProof="0" dirty="0">
                <a:ln>
                  <a:noFill/>
                </a:ln>
                <a:solidFill>
                  <a:srgbClr val="FFFFFF"/>
                </a:solidFill>
                <a:effectLst/>
                <a:uLnTx/>
                <a:uFillTx/>
                <a:latin typeface="Arial" panose="020B0604020202020204" pitchFamily="34" charset="0"/>
                <a:sym typeface="Helvetica Light"/>
              </a:rPr>
              <a:t>These are planet nurseries</a:t>
            </a:r>
          </a:p>
          <a:p>
            <a:pPr marL="0" marR="0" lvl="0" indent="0" algn="l" defTabSz="410751"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dirty="0">
              <a:ln>
                <a:noFill/>
              </a:ln>
              <a:solidFill>
                <a:srgbClr val="FFFFFF"/>
              </a:solidFill>
              <a:effectLst/>
              <a:uLnTx/>
              <a:uFillTx/>
              <a:latin typeface="Arial" panose="020B0604020202020204" pitchFamily="34" charset="0"/>
              <a:sym typeface="Helvetica Light"/>
            </a:endParaRPr>
          </a:p>
        </p:txBody>
      </p:sp>
    </p:spTree>
    <p:extLst>
      <p:ext uri="{BB962C8B-B14F-4D97-AF65-F5344CB8AC3E}">
        <p14:creationId xmlns:p14="http://schemas.microsoft.com/office/powerpoint/2010/main" val="8210825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050"/>
                                        </p:tgtEl>
                                      </p:cBhvr>
                                    </p:animEffect>
                                    <p:set>
                                      <p:cBhvr>
                                        <p:cTn id="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0" y="105"/>
            <a:ext cx="2916148" cy="670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ChangeArrowheads="1"/>
          </p:cNvSpPr>
          <p:nvPr/>
        </p:nvSpPr>
        <p:spPr bwMode="auto">
          <a:xfrm>
            <a:off x="6476989" y="4267175"/>
            <a:ext cx="3124105" cy="12191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177" fontAlgn="base">
              <a:spcBef>
                <a:spcPct val="0"/>
              </a:spcBef>
              <a:spcAft>
                <a:spcPct val="0"/>
              </a:spcAft>
            </a:pPr>
            <a:endParaRPr lang="en-US">
              <a:solidFill>
                <a:prstClr val="black"/>
              </a:solidFill>
              <a:latin typeface="Arial" charset="0"/>
              <a:ea typeface="ＭＳ Ｐゴシック" charset="0"/>
              <a:cs typeface="ＭＳ Ｐゴシック" charset="0"/>
              <a:sym typeface="Helvetica Light"/>
            </a:endParaRPr>
          </a:p>
        </p:txBody>
      </p:sp>
      <p:sp>
        <p:nvSpPr>
          <p:cNvPr id="3" name="Rectangle 2"/>
          <p:cNvSpPr/>
          <p:nvPr/>
        </p:nvSpPr>
        <p:spPr>
          <a:xfrm>
            <a:off x="1683192" y="610841"/>
            <a:ext cx="4946192" cy="1200329"/>
          </a:xfrm>
          <a:prstGeom prst="rect">
            <a:avLst/>
          </a:prstGeom>
        </p:spPr>
        <p:txBody>
          <a:bodyPr wrap="square">
            <a:spAutoFit/>
          </a:bodyPr>
          <a:lstStyle/>
          <a:p>
            <a:pPr defTabSz="457177" fontAlgn="base">
              <a:spcBef>
                <a:spcPct val="0"/>
              </a:spcBef>
              <a:spcAft>
                <a:spcPct val="0"/>
              </a:spcAft>
            </a:pPr>
            <a:r>
              <a:rPr lang="en-US" sz="2400" b="1" i="1" dirty="0">
                <a:solidFill>
                  <a:srgbClr val="FF0000"/>
                </a:solidFill>
                <a:latin typeface="Calibri"/>
                <a:sym typeface="Helvetica Light"/>
              </a:rPr>
              <a:t>Once </a:t>
            </a:r>
            <a:r>
              <a:rPr lang="en-US" sz="2400" b="1" i="1" dirty="0" err="1">
                <a:solidFill>
                  <a:srgbClr val="FF0000"/>
                </a:solidFill>
                <a:latin typeface="Calibri"/>
                <a:sym typeface="Helvetica Light"/>
              </a:rPr>
              <a:t>graviational</a:t>
            </a:r>
            <a:r>
              <a:rPr lang="en-US" sz="2400" b="1" i="1" dirty="0">
                <a:solidFill>
                  <a:srgbClr val="FF0000"/>
                </a:solidFill>
                <a:latin typeface="Calibri"/>
                <a:sym typeface="Helvetica Light"/>
              </a:rPr>
              <a:t> collapse is done, solar system begins to cool  (although star stays hot) </a:t>
            </a:r>
          </a:p>
        </p:txBody>
      </p:sp>
    </p:spTree>
    <p:extLst>
      <p:ext uri="{BB962C8B-B14F-4D97-AF65-F5344CB8AC3E}">
        <p14:creationId xmlns:p14="http://schemas.microsoft.com/office/powerpoint/2010/main" val="237933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A0A48"/>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524140" y="105"/>
            <a:ext cx="9143721" cy="838175"/>
          </a:xfrm>
        </p:spPr>
        <p:txBody>
          <a:bodyPr/>
          <a:lstStyle/>
          <a:p>
            <a:r>
              <a:rPr lang="en-US" altLang="en-US" b="1" dirty="0">
                <a:solidFill>
                  <a:schemeClr val="bg1"/>
                </a:solidFill>
                <a:latin typeface="Times New Roman" panose="02020603050405020304" pitchFamily="18" charset="0"/>
                <a:cs typeface="Times New Roman" panose="02020603050405020304" pitchFamily="18" charset="0"/>
              </a:rPr>
              <a:t>Condensation of the Solar Nebula</a:t>
            </a:r>
          </a:p>
        </p:txBody>
      </p:sp>
      <p:sp>
        <p:nvSpPr>
          <p:cNvPr id="3075" name="Rectangle 3"/>
          <p:cNvSpPr>
            <a:spLocks noChangeArrowheads="1"/>
          </p:cNvSpPr>
          <p:nvPr/>
        </p:nvSpPr>
        <p:spPr bwMode="auto">
          <a:xfrm>
            <a:off x="2362314" y="2043156"/>
            <a:ext cx="7772163" cy="114296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353" fontAlgn="base">
              <a:spcBef>
                <a:spcPct val="0"/>
              </a:spcBef>
              <a:spcAft>
                <a:spcPct val="0"/>
              </a:spcAft>
            </a:pPr>
            <a:endParaRPr lang="en-US" altLang="en-US">
              <a:solidFill>
                <a:srgbClr val="000000"/>
              </a:solidFill>
              <a:sym typeface="Helvetica Light"/>
            </a:endParaRPr>
          </a:p>
        </p:txBody>
      </p:sp>
      <p:sp>
        <p:nvSpPr>
          <p:cNvPr id="3076" name="Rectangle 4"/>
          <p:cNvSpPr>
            <a:spLocks noChangeArrowheads="1"/>
          </p:cNvSpPr>
          <p:nvPr/>
        </p:nvSpPr>
        <p:spPr bwMode="auto">
          <a:xfrm>
            <a:off x="4419651" y="228698"/>
            <a:ext cx="9143721" cy="838175"/>
          </a:xfrm>
          <a:prstGeom prst="rect">
            <a:avLst/>
          </a:prstGeom>
          <a:noFill/>
          <a:ln>
            <a:noFill/>
          </a:ln>
          <a:effectLst/>
          <a:extLst>
            <a:ext uri="{909E8E84-426E-40dd-AFC4-6F175D3DCCD1}">
              <a14:hiddenFill xmlns="" xmlns:a14="http://schemas.microsoft.com/office/drawing/2010/main">
                <a:solidFill>
                  <a:srgbClr val="00CC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353" fontAlgn="base">
              <a:spcBef>
                <a:spcPct val="0"/>
              </a:spcBef>
              <a:spcAft>
                <a:spcPct val="0"/>
              </a:spcAft>
            </a:pPr>
            <a:endParaRPr lang="en-US" altLang="en-US">
              <a:solidFill>
                <a:srgbClr val="000000"/>
              </a:solidFill>
              <a:sym typeface="Helvetica Light"/>
            </a:endParaRPr>
          </a:p>
        </p:txBody>
      </p:sp>
      <p:pic>
        <p:nvPicPr>
          <p:cNvPr id="3078" name="Picture 6" descr="bbtlf0706_a">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0" t="4224" r="2500" b="6600"/>
          <a:stretch/>
        </p:blipFill>
        <p:spPr bwMode="auto">
          <a:xfrm>
            <a:off x="1752733" y="1295466"/>
            <a:ext cx="8686535" cy="457186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866896" y="5884469"/>
            <a:ext cx="9563104" cy="461665"/>
          </a:xfrm>
          <a:prstGeom prst="rect">
            <a:avLst/>
          </a:prstGeom>
          <a:noFill/>
        </p:spPr>
        <p:txBody>
          <a:bodyPr wrap="square" rtlCol="0">
            <a:spAutoFit/>
          </a:bodyPr>
          <a:lstStyle/>
          <a:p>
            <a:pPr defTabSz="457177"/>
            <a:r>
              <a:rPr lang="en-US" sz="2400" dirty="0">
                <a:solidFill>
                  <a:srgbClr val="FFFFFF"/>
                </a:solidFill>
                <a:latin typeface="Arial"/>
                <a:cs typeface="Arial"/>
                <a:sym typeface="Helvetica Light"/>
              </a:rPr>
              <a:t>Earth is inside the “frost line” so should have been really water-poor</a:t>
            </a:r>
          </a:p>
        </p:txBody>
      </p:sp>
    </p:spTree>
    <p:extLst>
      <p:ext uri="{BB962C8B-B14F-4D97-AF65-F5344CB8AC3E}">
        <p14:creationId xmlns:p14="http://schemas.microsoft.com/office/powerpoint/2010/main" val="167482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1A65-B673-B79C-9FEA-2A2DE3A9C02E}"/>
            </a:ext>
          </a:extLst>
        </p:cNvPr>
        <p:cNvGrpSpPr/>
        <p:nvPr/>
      </p:nvGrpSpPr>
      <p:grpSpPr>
        <a:xfrm>
          <a:off x="0" y="0"/>
          <a:ext cx="0" cy="0"/>
          <a:chOff x="0" y="0"/>
          <a:chExt cx="0" cy="0"/>
        </a:xfrm>
      </p:grpSpPr>
      <p:pic>
        <p:nvPicPr>
          <p:cNvPr id="65538" name="Picture 2">
            <a:extLst>
              <a:ext uri="{FF2B5EF4-FFF2-40B4-BE49-F238E27FC236}">
                <a16:creationId xmlns:a16="http://schemas.microsoft.com/office/drawing/2014/main" id="{71B24537-D4A8-4020-6825-F72B594BB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0" y="105"/>
            <a:ext cx="2916148" cy="670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a:extLst>
              <a:ext uri="{FF2B5EF4-FFF2-40B4-BE49-F238E27FC236}">
                <a16:creationId xmlns:a16="http://schemas.microsoft.com/office/drawing/2014/main" id="{686F7DB2-A3B3-A8C7-6FA0-CC56823F0675}"/>
              </a:ext>
            </a:extLst>
          </p:cNvPr>
          <p:cNvSpPr>
            <a:spLocks noChangeArrowheads="1"/>
          </p:cNvSpPr>
          <p:nvPr/>
        </p:nvSpPr>
        <p:spPr bwMode="auto">
          <a:xfrm>
            <a:off x="6476989" y="4267175"/>
            <a:ext cx="3124105" cy="1219163"/>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177" fontAlgn="base">
              <a:spcBef>
                <a:spcPct val="0"/>
              </a:spcBef>
              <a:spcAft>
                <a:spcPct val="0"/>
              </a:spcAft>
            </a:pPr>
            <a:endParaRPr lang="en-US">
              <a:solidFill>
                <a:prstClr val="black"/>
              </a:solidFill>
              <a:latin typeface="Arial" charset="0"/>
              <a:ea typeface="ＭＳ Ｐゴシック" charset="0"/>
              <a:cs typeface="ＭＳ Ｐゴシック" charset="0"/>
              <a:sym typeface="Helvetica Light"/>
            </a:endParaRPr>
          </a:p>
        </p:txBody>
      </p:sp>
      <p:sp>
        <p:nvSpPr>
          <p:cNvPr id="65540" name="Text Box 4">
            <a:extLst>
              <a:ext uri="{FF2B5EF4-FFF2-40B4-BE49-F238E27FC236}">
                <a16:creationId xmlns:a16="http://schemas.microsoft.com/office/drawing/2014/main" id="{55056C24-271A-19A5-D54C-0C50517AD04B}"/>
              </a:ext>
            </a:extLst>
          </p:cNvPr>
          <p:cNvSpPr txBox="1">
            <a:spLocks noChangeArrowheads="1"/>
          </p:cNvSpPr>
          <p:nvPr/>
        </p:nvSpPr>
        <p:spPr bwMode="auto">
          <a:xfrm>
            <a:off x="1600337" y="4387822"/>
            <a:ext cx="5029047" cy="129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en-US" sz="2800" b="1" dirty="0">
                <a:solidFill>
                  <a:prstClr val="black"/>
                </a:solidFill>
                <a:sym typeface="Helvetica Light"/>
              </a:rPr>
              <a:t>Debris in rings accrete to form Planetesimals	    </a:t>
            </a:r>
            <a:r>
              <a:rPr lang="en-US" sz="2200" b="1" i="1" dirty="0">
                <a:solidFill>
                  <a:prstClr val="black"/>
                </a:solidFill>
                <a:sym typeface="Helvetica Light"/>
              </a:rPr>
              <a:t>(swept up like dust bunnies)</a:t>
            </a:r>
          </a:p>
        </p:txBody>
      </p:sp>
      <p:sp>
        <p:nvSpPr>
          <p:cNvPr id="3" name="Rectangle 2">
            <a:extLst>
              <a:ext uri="{FF2B5EF4-FFF2-40B4-BE49-F238E27FC236}">
                <a16:creationId xmlns:a16="http://schemas.microsoft.com/office/drawing/2014/main" id="{D110C7E2-94BF-1B24-3E23-42EC5F4E069A}"/>
              </a:ext>
            </a:extLst>
          </p:cNvPr>
          <p:cNvSpPr/>
          <p:nvPr/>
        </p:nvSpPr>
        <p:spPr>
          <a:xfrm>
            <a:off x="1683192" y="610841"/>
            <a:ext cx="4946192" cy="1200329"/>
          </a:xfrm>
          <a:prstGeom prst="rect">
            <a:avLst/>
          </a:prstGeom>
        </p:spPr>
        <p:txBody>
          <a:bodyPr wrap="square">
            <a:spAutoFit/>
          </a:bodyPr>
          <a:lstStyle/>
          <a:p>
            <a:pPr defTabSz="457177" fontAlgn="base">
              <a:spcBef>
                <a:spcPct val="0"/>
              </a:spcBef>
              <a:spcAft>
                <a:spcPct val="0"/>
              </a:spcAft>
            </a:pPr>
            <a:r>
              <a:rPr lang="en-US" sz="2400" b="1" i="1" dirty="0">
                <a:solidFill>
                  <a:srgbClr val="FF0000"/>
                </a:solidFill>
                <a:latin typeface="Calibri"/>
                <a:sym typeface="Helvetica Light"/>
              </a:rPr>
              <a:t>Once </a:t>
            </a:r>
            <a:r>
              <a:rPr lang="en-US" sz="2400" b="1" i="1" dirty="0" err="1">
                <a:solidFill>
                  <a:srgbClr val="FF0000"/>
                </a:solidFill>
                <a:latin typeface="Calibri"/>
                <a:sym typeface="Helvetica Light"/>
              </a:rPr>
              <a:t>graviational</a:t>
            </a:r>
            <a:r>
              <a:rPr lang="en-US" sz="2400" b="1" i="1" dirty="0">
                <a:solidFill>
                  <a:srgbClr val="FF0000"/>
                </a:solidFill>
                <a:latin typeface="Calibri"/>
                <a:sym typeface="Helvetica Light"/>
              </a:rPr>
              <a:t> collapse is done, solar system begins to cool  (although star stays hot) </a:t>
            </a:r>
          </a:p>
        </p:txBody>
      </p:sp>
    </p:spTree>
    <p:extLst>
      <p:ext uri="{BB962C8B-B14F-4D97-AF65-F5344CB8AC3E}">
        <p14:creationId xmlns:p14="http://schemas.microsoft.com/office/powerpoint/2010/main" val="155097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08_13_Figure_Unanno.jpg"/>
          <p:cNvPicPr>
            <a:picLocks noChangeAspect="1"/>
          </p:cNvPicPr>
          <p:nvPr/>
        </p:nvPicPr>
        <p:blipFill rotWithShape="1">
          <a:blip r:embed="rId2"/>
          <a:srcRect l="3071" t="76982" r="2100" b="4146"/>
          <a:stretch/>
        </p:blipFill>
        <p:spPr>
          <a:xfrm>
            <a:off x="165137" y="1162641"/>
            <a:ext cx="11913952" cy="2758822"/>
          </a:xfrm>
          <a:prstGeom prst="rect">
            <a:avLst/>
          </a:prstGeom>
          <a:ln w="12700">
            <a:miter lim="400000"/>
          </a:ln>
        </p:spPr>
      </p:pic>
      <p:sp>
        <p:nvSpPr>
          <p:cNvPr id="206" name="Shape 206"/>
          <p:cNvSpPr/>
          <p:nvPr/>
        </p:nvSpPr>
        <p:spPr>
          <a:xfrm>
            <a:off x="669390" y="4237673"/>
            <a:ext cx="11801040" cy="1803120"/>
          </a:xfrm>
          <a:prstGeom prst="rect">
            <a:avLst/>
          </a:prstGeom>
          <a:ln w="12700">
            <a:miter lim="400000"/>
          </a:ln>
          <a:extLst>
            <a:ext uri="{C572A759-6A51-4108-AA02-DFA0A04FC94B}">
              <ma14:wrappingTextBoxFlag xmlns:ma14="http://schemas.microsoft.com/office/mac/drawingml/2011/main" xmlns="" val="1"/>
            </a:ext>
          </a:extLst>
        </p:spPr>
        <p:txBody>
          <a:bodyPr wrap="square" lIns="35718" tIns="35718" rIns="35718" bIns="35718" anchor="ctr">
            <a:spAutoFit/>
          </a:bodyPr>
          <a:lstStyle/>
          <a:p>
            <a:pPr defTabSz="410751" hangingPunct="0"/>
            <a:r>
              <a:rPr lang="en-US" sz="2812" kern="0" dirty="0">
                <a:solidFill>
                  <a:srgbClr val="FFFFFF"/>
                </a:solidFill>
                <a:latin typeface="Helvetica Light"/>
                <a:sym typeface="Helvetica Light"/>
              </a:rPr>
              <a:t>Sun’s fusion ignites </a:t>
            </a:r>
            <a:r>
              <a:rPr lang="en-US" sz="2812" i="1" kern="0" dirty="0">
                <a:solidFill>
                  <a:srgbClr val="FFFFFF"/>
                </a:solidFill>
                <a:latin typeface="Helvetica Light"/>
                <a:sym typeface="Helvetica Light"/>
              </a:rPr>
              <a:t>(H fuses to form He and release energy)</a:t>
            </a:r>
          </a:p>
          <a:p>
            <a:pPr defTabSz="410751" hangingPunct="0"/>
            <a:r>
              <a:rPr lang="en-US" sz="2812" kern="0" dirty="0">
                <a:solidFill>
                  <a:srgbClr val="FFFFFF"/>
                </a:solidFill>
                <a:latin typeface="Helvetica Light"/>
                <a:sym typeface="Helvetica Light"/>
              </a:rPr>
              <a:t>Solar wind blows </a:t>
            </a:r>
            <a:r>
              <a:rPr sz="2812" kern="0" dirty="0">
                <a:solidFill>
                  <a:srgbClr val="FFFFFF"/>
                </a:solidFill>
                <a:latin typeface="Helvetica Light"/>
                <a:sym typeface="Helvetica Light"/>
              </a:rPr>
              <a:t>all the gas </a:t>
            </a:r>
            <a:r>
              <a:rPr lang="en-US" sz="2812" kern="0" dirty="0">
                <a:solidFill>
                  <a:srgbClr val="FFFFFF"/>
                </a:solidFill>
                <a:latin typeface="Helvetica Light"/>
                <a:sym typeface="Helvetica Light"/>
              </a:rPr>
              <a:t>&amp; dust away.</a:t>
            </a:r>
          </a:p>
          <a:p>
            <a:pPr defTabSz="410751" hangingPunct="0"/>
            <a:r>
              <a:rPr lang="en-US" sz="2812" kern="0" dirty="0">
                <a:solidFill>
                  <a:srgbClr val="FFFFFF"/>
                </a:solidFill>
                <a:latin typeface="Helvetica Light"/>
                <a:sym typeface="Helvetica Light"/>
              </a:rPr>
              <a:t>Leftover rocky </a:t>
            </a:r>
            <a:r>
              <a:rPr lang="en-US" sz="2812" kern="0" dirty="0" err="1">
                <a:solidFill>
                  <a:srgbClr val="FFFFFF"/>
                </a:solidFill>
                <a:latin typeface="Helvetica Light"/>
                <a:sym typeface="Helvetica Light"/>
              </a:rPr>
              <a:t>planetesimals</a:t>
            </a:r>
            <a:r>
              <a:rPr lang="en-US" sz="2812" kern="0" dirty="0">
                <a:solidFill>
                  <a:srgbClr val="FFFFFF"/>
                </a:solidFill>
                <a:latin typeface="Helvetica Light"/>
                <a:sym typeface="Helvetica Light"/>
              </a:rPr>
              <a:t> inside the frost line are asteroids. </a:t>
            </a:r>
          </a:p>
          <a:p>
            <a:pPr defTabSz="410751" hangingPunct="0"/>
            <a:r>
              <a:rPr lang="en-US" sz="2812" kern="0" dirty="0">
                <a:solidFill>
                  <a:srgbClr val="FFFFFF"/>
                </a:solidFill>
                <a:latin typeface="Helvetica Light"/>
                <a:sym typeface="Helvetica Light"/>
              </a:rPr>
              <a:t>Leftover icy planetesimals outside the frost line are comets.</a:t>
            </a:r>
          </a:p>
        </p:txBody>
      </p:sp>
    </p:spTree>
    <p:extLst>
      <p:ext uri="{BB962C8B-B14F-4D97-AF65-F5344CB8AC3E}">
        <p14:creationId xmlns:p14="http://schemas.microsoft.com/office/powerpoint/2010/main" val="310688179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500th Dive for AUV Sentry!">
            <a:hlinkClick r:id="" action="ppaction://media"/>
            <a:extLst>
              <a:ext uri="{FF2B5EF4-FFF2-40B4-BE49-F238E27FC236}">
                <a16:creationId xmlns:a16="http://schemas.microsoft.com/office/drawing/2014/main" id="{31BCA47E-59D7-C95D-CD2A-227132F46734}"/>
              </a:ext>
            </a:extLst>
          </p:cNvPr>
          <p:cNvPicPr>
            <a:picLocks noRot="1" noChangeAspect="1"/>
          </p:cNvPicPr>
          <p:nvPr>
            <a:videoFile r:link="rId1"/>
          </p:nvPr>
        </p:nvPicPr>
        <p:blipFill>
          <a:blip r:embed="rId3"/>
          <a:stretch>
            <a:fillRect/>
          </a:stretch>
        </p:blipFill>
        <p:spPr>
          <a:xfrm>
            <a:off x="1066800" y="838200"/>
            <a:ext cx="10058400" cy="5657850"/>
          </a:xfrm>
          <a:prstGeom prst="rect">
            <a:avLst/>
          </a:prstGeom>
        </p:spPr>
      </p:pic>
      <p:sp>
        <p:nvSpPr>
          <p:cNvPr id="3" name="TextBox 2">
            <a:extLst>
              <a:ext uri="{FF2B5EF4-FFF2-40B4-BE49-F238E27FC236}">
                <a16:creationId xmlns:a16="http://schemas.microsoft.com/office/drawing/2014/main" id="{66B34E43-2AD3-3B17-3DF5-92CAAF6BEE36}"/>
              </a:ext>
            </a:extLst>
          </p:cNvPr>
          <p:cNvSpPr txBox="1"/>
          <p:nvPr/>
        </p:nvSpPr>
        <p:spPr>
          <a:xfrm>
            <a:off x="1050561" y="361950"/>
            <a:ext cx="9855006" cy="369332"/>
          </a:xfrm>
          <a:prstGeom prst="rect">
            <a:avLst/>
          </a:prstGeom>
          <a:noFill/>
        </p:spPr>
        <p:txBody>
          <a:bodyPr wrap="none" rtlCol="0">
            <a:spAutoFit/>
          </a:bodyPr>
          <a:lstStyle/>
          <a:p>
            <a:r>
              <a:rPr lang="en-US" i="1" dirty="0">
                <a:solidFill>
                  <a:schemeClr val="bg1"/>
                </a:solidFill>
              </a:rPr>
              <a:t>Jason</a:t>
            </a:r>
            <a:r>
              <a:rPr lang="en-US" dirty="0">
                <a:solidFill>
                  <a:schemeClr val="bg1"/>
                </a:solidFill>
              </a:rPr>
              <a:t> is an ROV (Remotely Operated Vehicle), while </a:t>
            </a:r>
            <a:r>
              <a:rPr lang="en-US" i="1" dirty="0">
                <a:solidFill>
                  <a:schemeClr val="bg1"/>
                </a:solidFill>
              </a:rPr>
              <a:t>Sentry</a:t>
            </a:r>
            <a:r>
              <a:rPr lang="en-US" dirty="0">
                <a:solidFill>
                  <a:schemeClr val="bg1"/>
                </a:solidFill>
              </a:rPr>
              <a:t> is an AUV (Autonomous Underwater Vehicle)</a:t>
            </a:r>
          </a:p>
        </p:txBody>
      </p:sp>
    </p:spTree>
    <p:extLst>
      <p:ext uri="{BB962C8B-B14F-4D97-AF65-F5344CB8AC3E}">
        <p14:creationId xmlns:p14="http://schemas.microsoft.com/office/powerpoint/2010/main" val="272070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20" name="TextBox 4"/>
          <p:cNvSpPr txBox="1">
            <a:spLocks noChangeArrowheads="1"/>
          </p:cNvSpPr>
          <p:nvPr/>
        </p:nvSpPr>
        <p:spPr bwMode="auto">
          <a:xfrm>
            <a:off x="3946387" y="152412"/>
            <a:ext cx="3324545" cy="351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0" tIns="45620" rIns="91240" bIns="45620">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409617" hangingPunct="0">
              <a:defRPr/>
            </a:pPr>
            <a:r>
              <a:rPr lang="en-US" sz="1687" kern="0">
                <a:solidFill>
                  <a:srgbClr val="FFFFFF"/>
                </a:solidFill>
                <a:sym typeface="Helvetica Light"/>
              </a:rPr>
              <a:t>Chelyabinsk, Russia: February 2013</a:t>
            </a:r>
          </a:p>
        </p:txBody>
      </p:sp>
      <p:sp>
        <p:nvSpPr>
          <p:cNvPr id="34821" name="Rectangle 5"/>
          <p:cNvSpPr>
            <a:spLocks noChangeArrowheads="1"/>
          </p:cNvSpPr>
          <p:nvPr/>
        </p:nvSpPr>
        <p:spPr bwMode="auto">
          <a:xfrm>
            <a:off x="3085741" y="6248443"/>
            <a:ext cx="6657189" cy="481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0" tIns="45620" rIns="91240" bIns="45620">
            <a:spAutoFit/>
          </a:bodyPr>
          <a:lstStyle/>
          <a:p>
            <a:pPr algn="ctr" defTabSz="409617" hangingPunct="0">
              <a:defRPr/>
            </a:pPr>
            <a:r>
              <a:rPr lang="en-US" sz="2531" i="1" kern="0" dirty="0">
                <a:solidFill>
                  <a:srgbClr val="FFFFFF"/>
                </a:solidFill>
                <a:latin typeface="Times"/>
                <a:sym typeface="Helvetica Light"/>
              </a:rPr>
              <a:t>~20m diameter meteor, exploded at 30km altitude</a:t>
            </a:r>
          </a:p>
        </p:txBody>
      </p:sp>
      <p:pic>
        <p:nvPicPr>
          <p:cNvPr id="2" name="yt5s.com-Russian Meteor 15-02-2013 (Best Shots) [HD](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052" y="804586"/>
            <a:ext cx="9144000" cy="5143500"/>
          </a:xfrm>
          <a:prstGeom prst="rect">
            <a:avLst/>
          </a:prstGeom>
        </p:spPr>
      </p:pic>
    </p:spTree>
    <p:extLst>
      <p:ext uri="{BB962C8B-B14F-4D97-AF65-F5344CB8AC3E}">
        <p14:creationId xmlns:p14="http://schemas.microsoft.com/office/powerpoint/2010/main" val="77080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a:xfrm>
            <a:off x="1763769" y="193731"/>
            <a:ext cx="3875087" cy="1052513"/>
          </a:xfrm>
        </p:spPr>
        <p:txBody>
          <a:bodyPr vert="horz" wrap="square" lIns="130025" tIns="65013" rIns="0" bIns="65013" numCol="1" anchor="ctr" anchorCtr="0" compatLnSpc="1">
            <a:prstTxWarp prst="textNoShape">
              <a:avLst/>
            </a:prstTxWarp>
          </a:bodyPr>
          <a:lstStyle/>
          <a:p>
            <a:pPr eaLnBrk="1" hangingPunct="1"/>
            <a:r>
              <a:rPr lang="en-US" sz="3375" dirty="0" err="1">
                <a:latin typeface="Times" charset="0"/>
                <a:ea typeface="ＭＳ Ｐゴシック" charset="0"/>
                <a:cs typeface="ＭＳ Ｐゴシック" charset="0"/>
              </a:rPr>
              <a:t>Chondrites</a:t>
            </a:r>
            <a:endParaRPr lang="en-US" sz="3375" dirty="0">
              <a:latin typeface="Times" charset="0"/>
              <a:ea typeface="ＭＳ Ｐゴシック" charset="0"/>
              <a:cs typeface="ＭＳ Ｐゴシック" charset="0"/>
            </a:endParaRPr>
          </a:p>
        </p:txBody>
      </p:sp>
      <p:pic>
        <p:nvPicPr>
          <p:cNvPr id="40962"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1292225"/>
            <a:ext cx="3314700" cy="427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3" name="Rectangle 1028"/>
          <p:cNvSpPr>
            <a:spLocks/>
          </p:cNvSpPr>
          <p:nvPr/>
        </p:nvSpPr>
        <p:spPr bwMode="auto">
          <a:xfrm>
            <a:off x="3153133" y="5649424"/>
            <a:ext cx="746999" cy="140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819973" fontAlgn="base">
              <a:spcBef>
                <a:spcPct val="0"/>
              </a:spcBef>
              <a:spcAft>
                <a:spcPct val="0"/>
              </a:spcAft>
              <a:defRPr/>
            </a:pPr>
            <a:r>
              <a:rPr lang="en-US" sz="914">
                <a:solidFill>
                  <a:srgbClr val="000000"/>
                </a:solidFill>
                <a:latin typeface="Marker Felt" charset="0"/>
                <a:ea typeface="ＭＳ Ｐゴシック" charset="0"/>
                <a:cs typeface="Marker Felt" charset="0"/>
                <a:sym typeface="Marker Felt" charset="0"/>
              </a:rPr>
              <a:t>ottawa.rasc.ca/</a:t>
            </a:r>
          </a:p>
        </p:txBody>
      </p:sp>
      <p:sp>
        <p:nvSpPr>
          <p:cNvPr id="40964" name="Rectangle 1029"/>
          <p:cNvSpPr>
            <a:spLocks/>
          </p:cNvSpPr>
          <p:nvPr/>
        </p:nvSpPr>
        <p:spPr bwMode="auto">
          <a:xfrm>
            <a:off x="7027589" y="5890724"/>
            <a:ext cx="2354812" cy="140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defTabSz="819973" fontAlgn="base">
              <a:spcBef>
                <a:spcPct val="0"/>
              </a:spcBef>
              <a:spcAft>
                <a:spcPct val="0"/>
              </a:spcAft>
              <a:defRPr/>
            </a:pPr>
            <a:r>
              <a:rPr lang="en-US" sz="914" u="sng">
                <a:solidFill>
                  <a:srgbClr val="000000"/>
                </a:solidFill>
                <a:latin typeface="Marker Felt" charset="0"/>
                <a:ea typeface="ＭＳ Ｐゴシック" charset="0"/>
                <a:cs typeface="Marker Felt" charset="0"/>
                <a:sym typeface="Marker Felt" charset="0"/>
                <a:hlinkClick r:id="rId4"/>
              </a:rPr>
              <a:t>www.umich.edu/~geo113/113/3/solar_abund.jpg</a:t>
            </a:r>
            <a:endParaRPr lang="en-US" sz="914" u="sng">
              <a:solidFill>
                <a:srgbClr val="000000"/>
              </a:solidFill>
              <a:latin typeface="Marker Felt" charset="0"/>
              <a:ea typeface="ＭＳ Ｐゴシック" charset="0"/>
              <a:cs typeface="Marker Felt" charset="0"/>
              <a:sym typeface="Marker Felt" charset="0"/>
            </a:endParaRPr>
          </a:p>
        </p:txBody>
      </p:sp>
      <p:pic>
        <p:nvPicPr>
          <p:cNvPr id="40965"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931" y="742951"/>
            <a:ext cx="4881563" cy="503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40966" name="Rectangle 1031"/>
          <p:cNvSpPr>
            <a:spLocks/>
          </p:cNvSpPr>
          <p:nvPr/>
        </p:nvSpPr>
        <p:spPr bwMode="auto">
          <a:xfrm>
            <a:off x="6507219" y="263581"/>
            <a:ext cx="3875087" cy="58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ctr" defTabSz="819973" fontAlgn="base">
              <a:spcBef>
                <a:spcPct val="0"/>
              </a:spcBef>
              <a:spcAft>
                <a:spcPct val="0"/>
              </a:spcAft>
              <a:defRPr/>
            </a:pPr>
            <a:r>
              <a:rPr lang="en-US" sz="2109">
                <a:solidFill>
                  <a:srgbClr val="FF8000"/>
                </a:solidFill>
                <a:latin typeface="Marker Felt" charset="0"/>
                <a:ea typeface="ＭＳ Ｐゴシック" charset="0"/>
                <a:cs typeface="Marker Felt" charset="0"/>
                <a:sym typeface="Marker Felt" charset="0"/>
              </a:rPr>
              <a:t>Chemistry same as Sun                  (- volatiles)</a:t>
            </a:r>
          </a:p>
        </p:txBody>
      </p:sp>
      <p:sp>
        <p:nvSpPr>
          <p:cNvPr id="2" name="TextBox 1">
            <a:extLst>
              <a:ext uri="{FF2B5EF4-FFF2-40B4-BE49-F238E27FC236}">
                <a16:creationId xmlns:a16="http://schemas.microsoft.com/office/drawing/2014/main" id="{695DA006-F2C0-4B85-B261-2DFC75D5C4EC}"/>
              </a:ext>
            </a:extLst>
          </p:cNvPr>
          <p:cNvSpPr txBox="1"/>
          <p:nvPr/>
        </p:nvSpPr>
        <p:spPr>
          <a:xfrm>
            <a:off x="193711" y="6210402"/>
            <a:ext cx="11804578" cy="430887"/>
          </a:xfrm>
          <a:prstGeom prst="rect">
            <a:avLst/>
          </a:prstGeom>
          <a:noFill/>
        </p:spPr>
        <p:txBody>
          <a:bodyPr wrap="none" rtlCol="0">
            <a:spAutoFit/>
          </a:bodyPr>
          <a:lstStyle/>
          <a:p>
            <a:r>
              <a:rPr lang="en-US" sz="2200" i="1" dirty="0"/>
              <a:t>Some of these chondritic meteorites are loaded with organic molecules, amino acids (abiotic synthesis)</a:t>
            </a:r>
          </a:p>
        </p:txBody>
      </p:sp>
    </p:spTree>
    <p:extLst>
      <p:ext uri="{BB962C8B-B14F-4D97-AF65-F5344CB8AC3E}">
        <p14:creationId xmlns:p14="http://schemas.microsoft.com/office/powerpoint/2010/main" val="2005082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2168" y="187524"/>
            <a:ext cx="4723805" cy="2160984"/>
          </a:xfrm>
          <a:prstGeom prst="rect">
            <a:avLst/>
          </a:prstGeom>
        </p:spPr>
      </p:pic>
      <p:sp>
        <p:nvSpPr>
          <p:cNvPr id="4" name="TextBox 3"/>
          <p:cNvSpPr txBox="1"/>
          <p:nvPr/>
        </p:nvSpPr>
        <p:spPr>
          <a:xfrm>
            <a:off x="1792168" y="2704699"/>
            <a:ext cx="4723805" cy="1882964"/>
          </a:xfrm>
          <a:prstGeom prst="rect">
            <a:avLst/>
          </a:prstGeom>
          <a:noFill/>
        </p:spPr>
        <p:txBody>
          <a:bodyPr wrap="square" lIns="64157" tIns="32074" rIns="64157" bIns="32074" rtlCol="0">
            <a:spAutoFit/>
          </a:bodyPr>
          <a:lstStyle/>
          <a:p>
            <a:pPr defTabSz="409617" hangingPunct="0">
              <a:defRPr/>
            </a:pPr>
            <a:r>
              <a:rPr lang="en-US" sz="1969" kern="0" dirty="0">
                <a:solidFill>
                  <a:srgbClr val="000000"/>
                </a:solidFill>
                <a:latin typeface="Times"/>
                <a:sym typeface="Helvetica Light"/>
              </a:rPr>
              <a:t>NWA 2364 is a carbonaceous </a:t>
            </a:r>
            <a:r>
              <a:rPr lang="en-US" sz="1969" kern="0" dirty="0" err="1">
                <a:solidFill>
                  <a:srgbClr val="000000"/>
                </a:solidFill>
                <a:latin typeface="Times"/>
                <a:sym typeface="Helvetica Light"/>
              </a:rPr>
              <a:t>chondrite</a:t>
            </a:r>
            <a:r>
              <a:rPr lang="en-US" sz="1969" kern="0" dirty="0">
                <a:solidFill>
                  <a:srgbClr val="000000"/>
                </a:solidFill>
                <a:latin typeface="Times"/>
                <a:sym typeface="Helvetica Light"/>
              </a:rPr>
              <a:t> meteorite </a:t>
            </a:r>
            <a:r>
              <a:rPr lang="en-US" sz="1969" b="1" kern="0" dirty="0">
                <a:solidFill>
                  <a:srgbClr val="000000"/>
                </a:solidFill>
                <a:latin typeface="Times"/>
                <a:sym typeface="Helvetica Light"/>
              </a:rPr>
              <a:t>found </a:t>
            </a:r>
            <a:r>
              <a:rPr lang="en-US" sz="1969" kern="0" dirty="0">
                <a:solidFill>
                  <a:srgbClr val="000000"/>
                </a:solidFill>
                <a:latin typeface="Times"/>
                <a:sym typeface="Helvetica Light"/>
              </a:rPr>
              <a:t>in northwest Africa in 2004</a:t>
            </a:r>
          </a:p>
          <a:p>
            <a:pPr defTabSz="409617" hangingPunct="0">
              <a:defRPr/>
            </a:pPr>
            <a:endParaRPr lang="en-US" sz="1969" kern="0" dirty="0">
              <a:solidFill>
                <a:srgbClr val="000000"/>
              </a:solidFill>
              <a:latin typeface="Times"/>
              <a:sym typeface="Helvetica Light"/>
            </a:endParaRPr>
          </a:p>
          <a:p>
            <a:pPr defTabSz="409617" hangingPunct="0">
              <a:defRPr/>
            </a:pPr>
            <a:r>
              <a:rPr lang="en-US" sz="1969" kern="0" dirty="0">
                <a:solidFill>
                  <a:srgbClr val="000000"/>
                </a:solidFill>
                <a:latin typeface="Times"/>
                <a:sym typeface="Helvetica Light"/>
              </a:rPr>
              <a:t>Age of </a:t>
            </a:r>
            <a:r>
              <a:rPr lang="en-US" sz="1969" b="1" kern="0" dirty="0">
                <a:solidFill>
                  <a:srgbClr val="0000FF"/>
                </a:solidFill>
                <a:latin typeface="Times"/>
                <a:sym typeface="Helvetica Light"/>
              </a:rPr>
              <a:t>4.568 billion years </a:t>
            </a:r>
            <a:r>
              <a:rPr lang="en-US" sz="1969" kern="0" dirty="0">
                <a:solidFill>
                  <a:srgbClr val="000000"/>
                </a:solidFill>
                <a:latin typeface="Times"/>
                <a:sym typeface="Helvetica Light"/>
              </a:rPr>
              <a:t>measured on a CAI grain (“calcium-aluminum rich inclusion”).  </a:t>
            </a:r>
          </a:p>
        </p:txBody>
      </p:sp>
      <p:sp>
        <p:nvSpPr>
          <p:cNvPr id="5" name="TextBox 4"/>
          <p:cNvSpPr txBox="1"/>
          <p:nvPr/>
        </p:nvSpPr>
        <p:spPr>
          <a:xfrm>
            <a:off x="1792166" y="4984225"/>
            <a:ext cx="4397206" cy="1233171"/>
          </a:xfrm>
          <a:prstGeom prst="rect">
            <a:avLst/>
          </a:prstGeom>
          <a:noFill/>
        </p:spPr>
        <p:txBody>
          <a:bodyPr wrap="square" lIns="64157" tIns="32074" rIns="64157" bIns="32074" rtlCol="0">
            <a:spAutoFit/>
          </a:bodyPr>
          <a:lstStyle/>
          <a:p>
            <a:pPr defTabSz="409617" hangingPunct="0">
              <a:defRPr/>
            </a:pPr>
            <a:r>
              <a:rPr lang="en-US" sz="2531" b="1" kern="0" dirty="0">
                <a:solidFill>
                  <a:srgbClr val="FF0000"/>
                </a:solidFill>
                <a:latin typeface="Times"/>
                <a:sym typeface="Helvetica Light"/>
              </a:rPr>
              <a:t>CAI’s </a:t>
            </a:r>
            <a:r>
              <a:rPr lang="en-US" sz="2531" kern="0" dirty="0">
                <a:solidFill>
                  <a:srgbClr val="FF0000"/>
                </a:solidFill>
                <a:latin typeface="Times"/>
                <a:sym typeface="Helvetica Light"/>
              </a:rPr>
              <a:t>interpreted to be the first solids that condensed out of the </a:t>
            </a:r>
            <a:r>
              <a:rPr lang="en-US" sz="2531" kern="0" dirty="0" err="1">
                <a:solidFill>
                  <a:srgbClr val="FF0000"/>
                </a:solidFill>
                <a:latin typeface="Times"/>
                <a:sym typeface="Helvetica Light"/>
              </a:rPr>
              <a:t>protoplanetary</a:t>
            </a:r>
            <a:r>
              <a:rPr lang="en-US" sz="2531" kern="0" dirty="0">
                <a:solidFill>
                  <a:srgbClr val="FF0000"/>
                </a:solidFill>
                <a:latin typeface="Times"/>
                <a:sym typeface="Helvetica Light"/>
              </a:rPr>
              <a:t> disk </a:t>
            </a:r>
            <a:endParaRPr lang="en-US" sz="2531" b="1" kern="0" dirty="0">
              <a:solidFill>
                <a:srgbClr val="FF0000"/>
              </a:solidFill>
              <a:latin typeface="Times"/>
              <a:sym typeface="Helvetica Light"/>
            </a:endParaRPr>
          </a:p>
        </p:txBody>
      </p:sp>
      <p:pic>
        <p:nvPicPr>
          <p:cNvPr id="6" name="Picture 5"/>
          <p:cNvPicPr>
            <a:picLocks noChangeAspect="1"/>
          </p:cNvPicPr>
          <p:nvPr/>
        </p:nvPicPr>
        <p:blipFill>
          <a:blip r:embed="rId4"/>
          <a:stretch>
            <a:fillRect/>
          </a:stretch>
        </p:blipFill>
        <p:spPr>
          <a:xfrm>
            <a:off x="6803498" y="370835"/>
            <a:ext cx="3571875" cy="2678906"/>
          </a:xfrm>
          <a:prstGeom prst="rect">
            <a:avLst/>
          </a:prstGeom>
        </p:spPr>
      </p:pic>
      <p:sp>
        <p:nvSpPr>
          <p:cNvPr id="7" name="Rectangle 6"/>
          <p:cNvSpPr/>
          <p:nvPr/>
        </p:nvSpPr>
        <p:spPr>
          <a:xfrm>
            <a:off x="6657248" y="3049781"/>
            <a:ext cx="3870976" cy="259571"/>
          </a:xfrm>
          <a:prstGeom prst="rect">
            <a:avLst/>
          </a:prstGeom>
        </p:spPr>
        <p:txBody>
          <a:bodyPr wrap="none" lIns="64157" tIns="32074" rIns="64157" bIns="32074">
            <a:spAutoFit/>
          </a:bodyPr>
          <a:lstStyle/>
          <a:p>
            <a:pPr algn="ctr" defTabSz="409617" hangingPunct="0">
              <a:defRPr/>
            </a:pPr>
            <a:r>
              <a:rPr lang="en-US" sz="1266" kern="0" dirty="0">
                <a:solidFill>
                  <a:srgbClr val="000000"/>
                </a:solidFill>
                <a:latin typeface="Times"/>
                <a:sym typeface="Helvetica Light"/>
              </a:rPr>
              <a:t>http://</a:t>
            </a:r>
            <a:r>
              <a:rPr lang="en-US" sz="1266" kern="0" dirty="0" err="1">
                <a:solidFill>
                  <a:srgbClr val="000000"/>
                </a:solidFill>
                <a:latin typeface="Times"/>
                <a:sym typeface="Helvetica Light"/>
              </a:rPr>
              <a:t>www.lpi.usra.edu</a:t>
            </a:r>
            <a:r>
              <a:rPr lang="en-US" sz="1266" kern="0" dirty="0">
                <a:solidFill>
                  <a:srgbClr val="000000"/>
                </a:solidFill>
                <a:latin typeface="Times"/>
                <a:sym typeface="Helvetica Light"/>
              </a:rPr>
              <a:t>/meteor/</a:t>
            </a:r>
            <a:r>
              <a:rPr lang="en-US" sz="1266" kern="0" dirty="0" err="1">
                <a:solidFill>
                  <a:srgbClr val="000000"/>
                </a:solidFill>
                <a:latin typeface="Times"/>
                <a:sym typeface="Helvetica Light"/>
              </a:rPr>
              <a:t>metbull.php?code</a:t>
            </a:r>
            <a:r>
              <a:rPr lang="en-US" sz="1266" kern="0" dirty="0">
                <a:solidFill>
                  <a:srgbClr val="000000"/>
                </a:solidFill>
                <a:latin typeface="Times"/>
                <a:sym typeface="Helvetica Light"/>
              </a:rPr>
              <a:t>=30982</a:t>
            </a:r>
          </a:p>
        </p:txBody>
      </p:sp>
      <p:pic>
        <p:nvPicPr>
          <p:cNvPr id="8" name="Picture 7"/>
          <p:cNvPicPr>
            <a:picLocks noChangeAspect="1"/>
          </p:cNvPicPr>
          <p:nvPr/>
        </p:nvPicPr>
        <p:blipFill>
          <a:blip r:embed="rId5"/>
          <a:stretch>
            <a:fillRect/>
          </a:stretch>
        </p:blipFill>
        <p:spPr>
          <a:xfrm>
            <a:off x="7230248" y="3485212"/>
            <a:ext cx="2571750" cy="2732484"/>
          </a:xfrm>
          <a:prstGeom prst="rect">
            <a:avLst/>
          </a:prstGeom>
        </p:spPr>
      </p:pic>
      <p:sp>
        <p:nvSpPr>
          <p:cNvPr id="9" name="Rectangle 8"/>
          <p:cNvSpPr/>
          <p:nvPr/>
        </p:nvSpPr>
        <p:spPr>
          <a:xfrm>
            <a:off x="6664136" y="6217736"/>
            <a:ext cx="3903037" cy="259571"/>
          </a:xfrm>
          <a:prstGeom prst="rect">
            <a:avLst/>
          </a:prstGeom>
        </p:spPr>
        <p:txBody>
          <a:bodyPr wrap="none" lIns="64157" tIns="32074" rIns="64157" bIns="32074">
            <a:spAutoFit/>
          </a:bodyPr>
          <a:lstStyle/>
          <a:p>
            <a:pPr algn="ctr" defTabSz="409617" hangingPunct="0">
              <a:defRPr/>
            </a:pPr>
            <a:r>
              <a:rPr lang="en-US" sz="1266" kern="0" dirty="0">
                <a:solidFill>
                  <a:srgbClr val="000000"/>
                </a:solidFill>
                <a:latin typeface="Times"/>
                <a:sym typeface="Helvetica Light"/>
              </a:rPr>
              <a:t>http://</a:t>
            </a:r>
            <a:r>
              <a:rPr lang="en-US" sz="1266" kern="0" dirty="0" err="1">
                <a:solidFill>
                  <a:srgbClr val="000000"/>
                </a:solidFill>
                <a:latin typeface="Times"/>
                <a:sym typeface="Helvetica Light"/>
              </a:rPr>
              <a:t>www.psrd.hawaii.edu</a:t>
            </a:r>
            <a:r>
              <a:rPr lang="en-US" sz="1266" kern="0" dirty="0">
                <a:solidFill>
                  <a:srgbClr val="000000"/>
                </a:solidFill>
                <a:latin typeface="Times"/>
                <a:sym typeface="Helvetica Light"/>
              </a:rPr>
              <a:t>/Mar00/</a:t>
            </a:r>
            <a:r>
              <a:rPr lang="en-US" sz="1266" kern="0" dirty="0" err="1">
                <a:solidFill>
                  <a:srgbClr val="000000"/>
                </a:solidFill>
                <a:latin typeface="Times"/>
                <a:sym typeface="Helvetica Light"/>
              </a:rPr>
              <a:t>supernovaDebris.html</a:t>
            </a:r>
            <a:endParaRPr lang="en-US" sz="1266" kern="0" dirty="0">
              <a:solidFill>
                <a:srgbClr val="000000"/>
              </a:solidFill>
              <a:latin typeface="Times"/>
              <a:sym typeface="Helvetica Light"/>
            </a:endParaRPr>
          </a:p>
        </p:txBody>
      </p:sp>
    </p:spTree>
    <p:extLst>
      <p:ext uri="{BB962C8B-B14F-4D97-AF65-F5344CB8AC3E}">
        <p14:creationId xmlns:p14="http://schemas.microsoft.com/office/powerpoint/2010/main" val="241348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2550" y="105"/>
            <a:ext cx="2916148" cy="6705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p:cNvSpPr>
            <a:spLocks noChangeArrowheads="1"/>
          </p:cNvSpPr>
          <p:nvPr/>
        </p:nvSpPr>
        <p:spPr bwMode="auto">
          <a:xfrm>
            <a:off x="6476989" y="5562535"/>
            <a:ext cx="3124105" cy="1066768"/>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457177" fontAlgn="base">
              <a:spcBef>
                <a:spcPct val="0"/>
              </a:spcBef>
              <a:spcAft>
                <a:spcPct val="0"/>
              </a:spcAft>
            </a:pPr>
            <a:endParaRPr lang="en-US">
              <a:solidFill>
                <a:prstClr val="black"/>
              </a:solidFill>
              <a:latin typeface="Arial" charset="0"/>
              <a:ea typeface="ＭＳ Ｐゴシック" charset="0"/>
              <a:cs typeface="ＭＳ Ｐゴシック" charset="0"/>
              <a:sym typeface="Helvetica Light"/>
            </a:endParaRPr>
          </a:p>
        </p:txBody>
      </p:sp>
      <p:sp>
        <p:nvSpPr>
          <p:cNvPr id="67588" name="Text Box 4"/>
          <p:cNvSpPr txBox="1">
            <a:spLocks noChangeArrowheads="1"/>
          </p:cNvSpPr>
          <p:nvPr/>
        </p:nvSpPr>
        <p:spPr bwMode="auto">
          <a:xfrm>
            <a:off x="1462899" y="5369846"/>
            <a:ext cx="4549636"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50000"/>
              </a:spcBef>
              <a:spcAft>
                <a:spcPct val="0"/>
              </a:spcAft>
            </a:pPr>
            <a:r>
              <a:rPr lang="en-US" sz="2800" b="1" dirty="0">
                <a:solidFill>
                  <a:prstClr val="black"/>
                </a:solidFill>
                <a:sym typeface="Helvetica Light"/>
              </a:rPr>
              <a:t>Planetesimals within rings eventually swept together to form Planets</a:t>
            </a:r>
          </a:p>
        </p:txBody>
      </p:sp>
      <p:sp>
        <p:nvSpPr>
          <p:cNvPr id="6" name="TextBox 5"/>
          <p:cNvSpPr txBox="1">
            <a:spLocks noChangeArrowheads="1"/>
          </p:cNvSpPr>
          <p:nvPr/>
        </p:nvSpPr>
        <p:spPr bwMode="auto">
          <a:xfrm>
            <a:off x="1905128" y="381094"/>
            <a:ext cx="3698513"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r>
              <a:rPr lang="ja-JP" altLang="en-US" sz="1800">
                <a:solidFill>
                  <a:prstClr val="black"/>
                </a:solidFill>
                <a:sym typeface="Helvetica Light"/>
              </a:rPr>
              <a:t>“</a:t>
            </a:r>
            <a:r>
              <a:rPr lang="en-US" sz="1800">
                <a:solidFill>
                  <a:prstClr val="black"/>
                </a:solidFill>
                <a:sym typeface="Helvetica Light"/>
              </a:rPr>
              <a:t>Terrestrial Planets</a:t>
            </a:r>
            <a:r>
              <a:rPr lang="ja-JP" altLang="en-US" sz="1800">
                <a:solidFill>
                  <a:prstClr val="black"/>
                </a:solidFill>
                <a:sym typeface="Helvetica Light"/>
              </a:rPr>
              <a:t>”</a:t>
            </a:r>
            <a:endParaRPr lang="en-US" sz="1800">
              <a:solidFill>
                <a:prstClr val="black"/>
              </a:solidFill>
              <a:sym typeface="Helvetica Light"/>
            </a:endParaRPr>
          </a:p>
          <a:p>
            <a:pPr defTabSz="457177" eaLnBrk="1" fontAlgn="base" hangingPunct="1">
              <a:spcBef>
                <a:spcPct val="0"/>
              </a:spcBef>
              <a:spcAft>
                <a:spcPct val="0"/>
              </a:spcAft>
            </a:pPr>
            <a:r>
              <a:rPr lang="en-US" sz="1800" i="1">
                <a:solidFill>
                  <a:prstClr val="black"/>
                </a:solidFill>
                <a:sym typeface="Helvetica Light"/>
              </a:rPr>
              <a:t>(Mercury, Venus, Earth, Mars)</a:t>
            </a:r>
          </a:p>
          <a:p>
            <a:pPr defTabSz="457177" eaLnBrk="1" fontAlgn="base" hangingPunct="1">
              <a:spcBef>
                <a:spcPct val="0"/>
              </a:spcBef>
              <a:spcAft>
                <a:spcPct val="0"/>
              </a:spcAft>
            </a:pPr>
            <a:r>
              <a:rPr lang="en-US" sz="1800">
                <a:solidFill>
                  <a:prstClr val="black"/>
                </a:solidFill>
                <a:sym typeface="Helvetica Light"/>
              </a:rPr>
              <a:t>accrete from metals, silicates</a:t>
            </a:r>
          </a:p>
          <a:p>
            <a:pPr defTabSz="457177" eaLnBrk="1" fontAlgn="base" hangingPunct="1">
              <a:spcBef>
                <a:spcPct val="0"/>
              </a:spcBef>
              <a:spcAft>
                <a:spcPct val="0"/>
              </a:spcAft>
            </a:pPr>
            <a:endParaRPr lang="en-US" sz="1800">
              <a:solidFill>
                <a:prstClr val="black"/>
              </a:solidFill>
              <a:sym typeface="Helvetica Light"/>
            </a:endParaRPr>
          </a:p>
          <a:p>
            <a:pPr defTabSz="457177" eaLnBrk="1" fontAlgn="base" hangingPunct="1">
              <a:spcBef>
                <a:spcPct val="0"/>
              </a:spcBef>
              <a:spcAft>
                <a:spcPct val="0"/>
              </a:spcAft>
            </a:pPr>
            <a:r>
              <a:rPr lang="ja-JP" altLang="en-US" sz="1800">
                <a:solidFill>
                  <a:prstClr val="black"/>
                </a:solidFill>
                <a:sym typeface="Helvetica Light"/>
              </a:rPr>
              <a:t>“</a:t>
            </a:r>
            <a:r>
              <a:rPr lang="en-US" sz="1800">
                <a:solidFill>
                  <a:prstClr val="black"/>
                </a:solidFill>
                <a:sym typeface="Helvetica Light"/>
              </a:rPr>
              <a:t>Gas Giants</a:t>
            </a:r>
            <a:r>
              <a:rPr lang="ja-JP" altLang="en-US" sz="1800">
                <a:solidFill>
                  <a:prstClr val="black"/>
                </a:solidFill>
                <a:sym typeface="Helvetica Light"/>
              </a:rPr>
              <a:t>”</a:t>
            </a:r>
            <a:endParaRPr lang="en-US" sz="1800">
              <a:solidFill>
                <a:prstClr val="black"/>
              </a:solidFill>
              <a:sym typeface="Helvetica Light"/>
            </a:endParaRPr>
          </a:p>
          <a:p>
            <a:pPr defTabSz="457177" eaLnBrk="1" fontAlgn="base" hangingPunct="1">
              <a:spcBef>
                <a:spcPct val="0"/>
              </a:spcBef>
              <a:spcAft>
                <a:spcPct val="0"/>
              </a:spcAft>
            </a:pPr>
            <a:r>
              <a:rPr lang="en-US" sz="1800" i="1">
                <a:solidFill>
                  <a:prstClr val="black"/>
                </a:solidFill>
                <a:sym typeface="Helvetica Light"/>
              </a:rPr>
              <a:t>(Jupiter, Saturn, Uranus, Neptune)</a:t>
            </a:r>
          </a:p>
          <a:p>
            <a:pPr defTabSz="457177" eaLnBrk="1" fontAlgn="base" hangingPunct="1">
              <a:spcBef>
                <a:spcPct val="0"/>
              </a:spcBef>
              <a:spcAft>
                <a:spcPct val="0"/>
              </a:spcAft>
            </a:pPr>
            <a:r>
              <a:rPr lang="en-US" sz="1800">
                <a:solidFill>
                  <a:prstClr val="black"/>
                </a:solidFill>
                <a:sym typeface="Helvetica Light"/>
              </a:rPr>
              <a:t>accrete from volatile ices + H, He</a:t>
            </a:r>
          </a:p>
        </p:txBody>
      </p:sp>
      <p:sp>
        <p:nvSpPr>
          <p:cNvPr id="67590" name="TextBox 6"/>
          <p:cNvSpPr txBox="1">
            <a:spLocks noChangeArrowheads="1"/>
          </p:cNvSpPr>
          <p:nvPr/>
        </p:nvSpPr>
        <p:spPr bwMode="auto">
          <a:xfrm>
            <a:off x="1981326" y="2514628"/>
            <a:ext cx="243832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7177" eaLnBrk="1" fontAlgn="base" hangingPunct="1">
              <a:spcBef>
                <a:spcPct val="0"/>
              </a:spcBef>
              <a:spcAft>
                <a:spcPct val="0"/>
              </a:spcAft>
            </a:pPr>
            <a:endParaRPr lang="en-US" sz="1800">
              <a:solidFill>
                <a:prstClr val="black"/>
              </a:solidFill>
              <a:sym typeface="Helvetica Light"/>
            </a:endParaRPr>
          </a:p>
        </p:txBody>
      </p:sp>
    </p:spTree>
    <p:extLst>
      <p:ext uri="{BB962C8B-B14F-4D97-AF65-F5344CB8AC3E}">
        <p14:creationId xmlns:p14="http://schemas.microsoft.com/office/powerpoint/2010/main" val="2681611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4BBBE5-8263-46FC-2B94-4DBC5C2E97FE}"/>
              </a:ext>
            </a:extLst>
          </p:cNvPr>
          <p:cNvPicPr>
            <a:picLocks noChangeAspect="1"/>
          </p:cNvPicPr>
          <p:nvPr/>
        </p:nvPicPr>
        <p:blipFill rotWithShape="1">
          <a:blip r:embed="rId3"/>
          <a:srcRect r="80392" b="88940"/>
          <a:stretch/>
        </p:blipFill>
        <p:spPr>
          <a:xfrm>
            <a:off x="457199" y="304800"/>
            <a:ext cx="4571995" cy="914399"/>
          </a:xfrm>
          <a:prstGeom prst="rect">
            <a:avLst/>
          </a:prstGeom>
        </p:spPr>
      </p:pic>
      <p:pic>
        <p:nvPicPr>
          <p:cNvPr id="3074" name="Picture 2" descr="Saildrone: Any Sensor. Anytime. Anywhere.">
            <a:extLst>
              <a:ext uri="{FF2B5EF4-FFF2-40B4-BE49-F238E27FC236}">
                <a16:creationId xmlns:a16="http://schemas.microsoft.com/office/drawing/2014/main" id="{D6E8EEE3-301A-EE8C-B837-5B150B6F6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3911988" cy="259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aildrone">
            <a:extLst>
              <a:ext uri="{FF2B5EF4-FFF2-40B4-BE49-F238E27FC236}">
                <a16:creationId xmlns:a16="http://schemas.microsoft.com/office/drawing/2014/main" id="{F7B1C24F-7E62-76D6-B0AF-EDC063F566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9798" y="1524000"/>
            <a:ext cx="7185184" cy="42280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C35CE2-7B85-C8C9-354C-F2AE650546DE}"/>
              </a:ext>
            </a:extLst>
          </p:cNvPr>
          <p:cNvSpPr txBox="1"/>
          <p:nvPr/>
        </p:nvSpPr>
        <p:spPr>
          <a:xfrm>
            <a:off x="5867400" y="531166"/>
            <a:ext cx="4195764" cy="461665"/>
          </a:xfrm>
          <a:prstGeom prst="rect">
            <a:avLst/>
          </a:prstGeom>
          <a:noFill/>
        </p:spPr>
        <p:txBody>
          <a:bodyPr wrap="none" rtlCol="0">
            <a:spAutoFit/>
          </a:bodyPr>
          <a:lstStyle/>
          <a:p>
            <a:r>
              <a:rPr lang="en-US" sz="2400" dirty="0">
                <a:solidFill>
                  <a:schemeClr val="bg1"/>
                </a:solidFill>
              </a:rPr>
              <a:t>Uncrewed Surface Vehicle (USV)</a:t>
            </a:r>
          </a:p>
        </p:txBody>
      </p:sp>
      <p:sp>
        <p:nvSpPr>
          <p:cNvPr id="5" name="TextBox 4">
            <a:extLst>
              <a:ext uri="{FF2B5EF4-FFF2-40B4-BE49-F238E27FC236}">
                <a16:creationId xmlns:a16="http://schemas.microsoft.com/office/drawing/2014/main" id="{6EB595CE-BA37-8BCF-B183-4C037821F773}"/>
              </a:ext>
            </a:extLst>
          </p:cNvPr>
          <p:cNvSpPr txBox="1"/>
          <p:nvPr/>
        </p:nvSpPr>
        <p:spPr>
          <a:xfrm>
            <a:off x="5029194" y="3178298"/>
            <a:ext cx="1124347" cy="369332"/>
          </a:xfrm>
          <a:prstGeom prst="rect">
            <a:avLst/>
          </a:prstGeom>
          <a:noFill/>
        </p:spPr>
        <p:txBody>
          <a:bodyPr wrap="none" rtlCol="0">
            <a:spAutoFit/>
          </a:bodyPr>
          <a:lstStyle/>
          <a:p>
            <a:r>
              <a:rPr lang="en-US" dirty="0"/>
              <a:t>7 meters+</a:t>
            </a:r>
          </a:p>
        </p:txBody>
      </p:sp>
      <p:sp>
        <p:nvSpPr>
          <p:cNvPr id="6" name="TextBox 5">
            <a:extLst>
              <a:ext uri="{FF2B5EF4-FFF2-40B4-BE49-F238E27FC236}">
                <a16:creationId xmlns:a16="http://schemas.microsoft.com/office/drawing/2014/main" id="{6E1D2ADA-02FD-36B1-5225-A39180D903C9}"/>
              </a:ext>
            </a:extLst>
          </p:cNvPr>
          <p:cNvSpPr txBox="1"/>
          <p:nvPr/>
        </p:nvSpPr>
        <p:spPr>
          <a:xfrm>
            <a:off x="4907492" y="5842102"/>
            <a:ext cx="6996531" cy="369332"/>
          </a:xfrm>
          <a:prstGeom prst="rect">
            <a:avLst/>
          </a:prstGeom>
          <a:noFill/>
        </p:spPr>
        <p:txBody>
          <a:bodyPr wrap="none" rtlCol="0">
            <a:spAutoFit/>
          </a:bodyPr>
          <a:lstStyle/>
          <a:p>
            <a:r>
              <a:rPr lang="en-US" dirty="0">
                <a:solidFill>
                  <a:schemeClr val="bg1"/>
                </a:solidFill>
              </a:rPr>
              <a:t>Sail and solar powered, able to operate autonomously for up to one year</a:t>
            </a:r>
          </a:p>
        </p:txBody>
      </p:sp>
    </p:spTree>
    <p:extLst>
      <p:ext uri="{BB962C8B-B14F-4D97-AF65-F5344CB8AC3E}">
        <p14:creationId xmlns:p14="http://schemas.microsoft.com/office/powerpoint/2010/main" val="2325710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2021 Atlantic Hurricane Mission: 24 Hours in Hurricane Sam">
            <a:hlinkClick r:id="" action="ppaction://media"/>
            <a:extLst>
              <a:ext uri="{FF2B5EF4-FFF2-40B4-BE49-F238E27FC236}">
                <a16:creationId xmlns:a16="http://schemas.microsoft.com/office/drawing/2014/main" id="{94FFD9BB-807C-8BFC-0833-540592CF4252}"/>
              </a:ext>
            </a:extLst>
          </p:cNvPr>
          <p:cNvPicPr>
            <a:picLocks noRot="1" noChangeAspect="1"/>
          </p:cNvPicPr>
          <p:nvPr>
            <a:videoFile r:link="rId1"/>
          </p:nvPr>
        </p:nvPicPr>
        <p:blipFill>
          <a:blip r:embed="rId3"/>
          <a:stretch>
            <a:fillRect/>
          </a:stretch>
        </p:blipFill>
        <p:spPr>
          <a:xfrm>
            <a:off x="685800" y="433387"/>
            <a:ext cx="10744200" cy="6043613"/>
          </a:xfrm>
          <a:prstGeom prst="rect">
            <a:avLst/>
          </a:prstGeom>
        </p:spPr>
      </p:pic>
    </p:spTree>
    <p:extLst>
      <p:ext uri="{BB962C8B-B14F-4D97-AF65-F5344CB8AC3E}">
        <p14:creationId xmlns:p14="http://schemas.microsoft.com/office/powerpoint/2010/main" val="834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152400" y="27553"/>
            <a:ext cx="343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CC"/>
                </a:solidFill>
                <a:effectLst/>
                <a:uLnTx/>
                <a:uFillTx/>
                <a:latin typeface="Times New Roman" panose="02020603050405020304" pitchFamily="18" charset="0"/>
                <a:ea typeface="+mn-ea"/>
                <a:cs typeface="Times New Roman" panose="02020603050405020304" pitchFamily="18" charset="0"/>
              </a:rPr>
              <a:t>Ocean Observing Systems</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l="26666" t="15334" r="26250" b="72667"/>
          <a:stretch>
            <a:fillRect/>
          </a:stretch>
        </p:blipFill>
        <p:spPr bwMode="auto">
          <a:xfrm>
            <a:off x="2971800" y="710204"/>
            <a:ext cx="90900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B53F02-4031-156C-4D80-CBB163F29652}"/>
              </a:ext>
            </a:extLst>
          </p:cNvPr>
          <p:cNvSpPr txBox="1"/>
          <p:nvPr/>
        </p:nvSpPr>
        <p:spPr>
          <a:xfrm>
            <a:off x="464949" y="811801"/>
            <a:ext cx="2342827" cy="1477328"/>
          </a:xfrm>
          <a:prstGeom prst="rect">
            <a:avLst/>
          </a:prstGeom>
          <a:noFill/>
        </p:spPr>
        <p:txBody>
          <a:bodyPr wrap="square" rtlCol="0">
            <a:spAutoFit/>
          </a:bodyPr>
          <a:lstStyle/>
          <a:p>
            <a:r>
              <a:rPr lang="en-US" dirty="0">
                <a:solidFill>
                  <a:schemeClr val="bg1"/>
                </a:solidFill>
              </a:rPr>
              <a:t>IOOS is a NOAA funded network of regional observing systems – NERACOOS covers New England</a:t>
            </a:r>
          </a:p>
        </p:txBody>
      </p:sp>
      <p:pic>
        <p:nvPicPr>
          <p:cNvPr id="4" name="Picture 2" descr="Partners – NERACOOS">
            <a:extLst>
              <a:ext uri="{FF2B5EF4-FFF2-40B4-BE49-F238E27FC236}">
                <a16:creationId xmlns:a16="http://schemas.microsoft.com/office/drawing/2014/main" id="{70981C27-BFE3-14A8-446E-52E4D3FC3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84272"/>
            <a:ext cx="7002463" cy="45737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0454AF1-059A-28CB-6C2E-925C17C9E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525222"/>
            <a:ext cx="3040299" cy="39019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2E437B7-0BB7-D6B6-6B05-847182C8A925}"/>
              </a:ext>
            </a:extLst>
          </p:cNvPr>
          <p:cNvSpPr txBox="1"/>
          <p:nvPr/>
        </p:nvSpPr>
        <p:spPr>
          <a:xfrm>
            <a:off x="657086" y="6455117"/>
            <a:ext cx="2046201" cy="369332"/>
          </a:xfrm>
          <a:prstGeom prst="rect">
            <a:avLst/>
          </a:prstGeom>
          <a:noFill/>
        </p:spPr>
        <p:txBody>
          <a:bodyPr wrap="none" rtlCol="0">
            <a:spAutoFit/>
          </a:bodyPr>
          <a:lstStyle/>
          <a:p>
            <a:r>
              <a:rPr lang="en-US" dirty="0">
                <a:solidFill>
                  <a:schemeClr val="bg1"/>
                </a:solidFill>
              </a:rPr>
              <a:t>A01 Buoy, Mass Bay</a:t>
            </a:r>
          </a:p>
        </p:txBody>
      </p:sp>
    </p:spTree>
    <p:extLst>
      <p:ext uri="{BB962C8B-B14F-4D97-AF65-F5344CB8AC3E}">
        <p14:creationId xmlns:p14="http://schemas.microsoft.com/office/powerpoint/2010/main" val="25924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AC8DA-207B-10F4-B407-B589C0A21E3B}"/>
            </a:ext>
          </a:extLst>
        </p:cNvPr>
        <p:cNvGrpSpPr/>
        <p:nvPr/>
      </p:nvGrpSpPr>
      <p:grpSpPr>
        <a:xfrm>
          <a:off x="0" y="0"/>
          <a:ext cx="0" cy="0"/>
          <a:chOff x="0" y="0"/>
          <a:chExt cx="0" cy="0"/>
        </a:xfrm>
      </p:grpSpPr>
      <p:sp>
        <p:nvSpPr>
          <p:cNvPr id="39938" name="TextBox 3">
            <a:extLst>
              <a:ext uri="{FF2B5EF4-FFF2-40B4-BE49-F238E27FC236}">
                <a16:creationId xmlns:a16="http://schemas.microsoft.com/office/drawing/2014/main" id="{B77A9DE1-C72D-D199-8A51-6B32A79A948B}"/>
              </a:ext>
            </a:extLst>
          </p:cNvPr>
          <p:cNvSpPr txBox="1">
            <a:spLocks noChangeArrowheads="1"/>
          </p:cNvSpPr>
          <p:nvPr/>
        </p:nvSpPr>
        <p:spPr bwMode="auto">
          <a:xfrm>
            <a:off x="152400" y="27553"/>
            <a:ext cx="3432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a:defRPr>
            </a:lvl1pPr>
            <a:lvl2pPr marL="742950" indent="-285750">
              <a:defRPr sz="2400">
                <a:solidFill>
                  <a:schemeClr val="tx1"/>
                </a:solidFill>
                <a:latin typeface="Times"/>
              </a:defRPr>
            </a:lvl2pPr>
            <a:lvl3pPr marL="1143000" indent="-228600">
              <a:defRPr sz="2400">
                <a:solidFill>
                  <a:schemeClr val="tx1"/>
                </a:solidFill>
                <a:latin typeface="Times"/>
              </a:defRPr>
            </a:lvl3pPr>
            <a:lvl4pPr marL="1600200" indent="-228600">
              <a:defRPr sz="2400">
                <a:solidFill>
                  <a:schemeClr val="tx1"/>
                </a:solidFill>
                <a:latin typeface="Times"/>
              </a:defRPr>
            </a:lvl4pPr>
            <a:lvl5pPr marL="2057400" indent="-228600">
              <a:defRPr sz="2400">
                <a:solidFill>
                  <a:schemeClr val="tx1"/>
                </a:solidFill>
                <a:latin typeface="Times"/>
              </a:defRPr>
            </a:lvl5pPr>
            <a:lvl6pPr marL="2514600" indent="-228600" eaLnBrk="0" fontAlgn="base" hangingPunct="0">
              <a:spcBef>
                <a:spcPct val="0"/>
              </a:spcBef>
              <a:spcAft>
                <a:spcPct val="0"/>
              </a:spcAft>
              <a:defRPr sz="2400">
                <a:solidFill>
                  <a:schemeClr val="tx1"/>
                </a:solidFill>
                <a:latin typeface="Times"/>
              </a:defRPr>
            </a:lvl6pPr>
            <a:lvl7pPr marL="2971800" indent="-228600" eaLnBrk="0" fontAlgn="base" hangingPunct="0">
              <a:spcBef>
                <a:spcPct val="0"/>
              </a:spcBef>
              <a:spcAft>
                <a:spcPct val="0"/>
              </a:spcAft>
              <a:defRPr sz="2400">
                <a:solidFill>
                  <a:schemeClr val="tx1"/>
                </a:solidFill>
                <a:latin typeface="Times"/>
              </a:defRPr>
            </a:lvl7pPr>
            <a:lvl8pPr marL="3429000" indent="-228600" eaLnBrk="0" fontAlgn="base" hangingPunct="0">
              <a:spcBef>
                <a:spcPct val="0"/>
              </a:spcBef>
              <a:spcAft>
                <a:spcPct val="0"/>
              </a:spcAft>
              <a:defRPr sz="2400">
                <a:solidFill>
                  <a:schemeClr val="tx1"/>
                </a:solidFill>
                <a:latin typeface="Times"/>
              </a:defRPr>
            </a:lvl8pPr>
            <a:lvl9pPr marL="3886200" indent="-228600" eaLnBrk="0" fontAlgn="base" hangingPunct="0">
              <a:spcBef>
                <a:spcPct val="0"/>
              </a:spcBef>
              <a:spcAft>
                <a:spcPct val="0"/>
              </a:spcAft>
              <a:defRPr sz="2400">
                <a:solidFill>
                  <a:schemeClr val="tx1"/>
                </a:solidFill>
                <a:latin typeface="Time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CC"/>
                </a:solidFill>
                <a:effectLst/>
                <a:uLnTx/>
                <a:uFillTx/>
                <a:latin typeface="Times New Roman" panose="02020603050405020304" pitchFamily="18" charset="0"/>
                <a:ea typeface="+mn-ea"/>
                <a:cs typeface="Times New Roman" panose="02020603050405020304" pitchFamily="18" charset="0"/>
              </a:rPr>
              <a:t>Ocean Observing Systems</a:t>
            </a:r>
          </a:p>
        </p:txBody>
      </p:sp>
      <p:pic>
        <p:nvPicPr>
          <p:cNvPr id="2050" name="Picture 2" descr="Map of OOI's arrays (Coastal Pioneer Array, Coastal Endurance Array, Regional Cabled Array, Global Irminger Sea Array, Global Station Papa Array) and decomissioned arrays (Argentine Basin Array and Southern Ocean Array).">
            <a:extLst>
              <a:ext uri="{FF2B5EF4-FFF2-40B4-BE49-F238E27FC236}">
                <a16:creationId xmlns:a16="http://schemas.microsoft.com/office/drawing/2014/main" id="{C82663F2-B8BC-1020-C0C4-EEBE81429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02237"/>
            <a:ext cx="5943600" cy="391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400E34-7DC8-C3F1-1E85-987A3A2DBC81}"/>
              </a:ext>
            </a:extLst>
          </p:cNvPr>
          <p:cNvSpPr txBox="1"/>
          <p:nvPr/>
        </p:nvSpPr>
        <p:spPr>
          <a:xfrm>
            <a:off x="609600" y="3429000"/>
            <a:ext cx="3573651" cy="1754326"/>
          </a:xfrm>
          <a:prstGeom prst="rect">
            <a:avLst/>
          </a:prstGeom>
          <a:noFill/>
        </p:spPr>
        <p:txBody>
          <a:bodyPr wrap="square" rtlCol="0">
            <a:spAutoFit/>
          </a:bodyPr>
          <a:lstStyle/>
          <a:p>
            <a:r>
              <a:rPr lang="en-US" dirty="0">
                <a:solidFill>
                  <a:schemeClr val="bg1"/>
                </a:solidFill>
              </a:rPr>
              <a:t>Ocean Observatories Initiative (</a:t>
            </a:r>
            <a:r>
              <a:rPr lang="en-US" b="1" dirty="0">
                <a:solidFill>
                  <a:schemeClr val="bg1"/>
                </a:solidFill>
              </a:rPr>
              <a:t>OOI</a:t>
            </a:r>
            <a:r>
              <a:rPr lang="en-US" dirty="0">
                <a:solidFill>
                  <a:schemeClr val="bg1"/>
                </a:solidFill>
              </a:rPr>
              <a:t>) is a National Science Foundation funded network of specialized oceanographic sensor arrays, based out of Woods Hole.  The Coastal Pioneer Array is off of Cape Cod  </a:t>
            </a:r>
          </a:p>
        </p:txBody>
      </p:sp>
    </p:spTree>
    <p:extLst>
      <p:ext uri="{BB962C8B-B14F-4D97-AF65-F5344CB8AC3E}">
        <p14:creationId xmlns:p14="http://schemas.microsoft.com/office/powerpoint/2010/main" val="4170317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2799653F-300E-B424-3DF5-3BE6BF135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D6313F7-44EC-56E1-45A0-11C276C526E7}"/>
              </a:ext>
            </a:extLst>
          </p:cNvPr>
          <p:cNvSpPr txBox="1"/>
          <p:nvPr/>
        </p:nvSpPr>
        <p:spPr>
          <a:xfrm>
            <a:off x="228600" y="685800"/>
            <a:ext cx="4842095" cy="369332"/>
          </a:xfrm>
          <a:prstGeom prst="rect">
            <a:avLst/>
          </a:prstGeom>
          <a:noFill/>
        </p:spPr>
        <p:txBody>
          <a:bodyPr wrap="none" rtlCol="0">
            <a:spAutoFit/>
          </a:bodyPr>
          <a:lstStyle/>
          <a:p>
            <a:r>
              <a:rPr lang="en-US" i="1" dirty="0">
                <a:solidFill>
                  <a:schemeClr val="bg1"/>
                </a:solidFill>
              </a:rPr>
              <a:t>Climate variability, ocean circulation, ecosystems</a:t>
            </a:r>
          </a:p>
        </p:txBody>
      </p:sp>
    </p:spTree>
    <p:extLst>
      <p:ext uri="{BB962C8B-B14F-4D97-AF65-F5344CB8AC3E}">
        <p14:creationId xmlns:p14="http://schemas.microsoft.com/office/powerpoint/2010/main" val="86484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a:extLst>
              <a:ext uri="{FF2B5EF4-FFF2-40B4-BE49-F238E27FC236}">
                <a16:creationId xmlns:a16="http://schemas.microsoft.com/office/drawing/2014/main" id="{C0C8E6AD-827B-7742-BF1A-663D8EDF35C0}"/>
              </a:ext>
            </a:extLst>
          </p:cNvPr>
          <p:cNvSpPr>
            <a:spLocks noChangeArrowheads="1"/>
          </p:cNvSpPr>
          <p:nvPr/>
        </p:nvSpPr>
        <p:spPr bwMode="auto">
          <a:xfrm>
            <a:off x="1981200" y="3815478"/>
            <a:ext cx="82296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0" fontAlgn="base" hangingPunct="0">
              <a:spcBef>
                <a:spcPct val="0"/>
              </a:spcBef>
              <a:spcAft>
                <a:spcPct val="0"/>
              </a:spcAft>
              <a:buNone/>
            </a:pPr>
            <a:r>
              <a:rPr lang="en-US" sz="1800" dirty="0">
                <a:solidFill>
                  <a:srgbClr val="FFFFFF"/>
                </a:solidFill>
                <a:latin typeface="Helvetica" pitchFamily="2" charset="0"/>
                <a:cs typeface="Arial" panose="020B0604020202020204" pitchFamily="34" charset="0"/>
              </a:rPr>
              <a:t>The Buston Lab seeks two </a:t>
            </a:r>
            <a:r>
              <a:rPr lang="en-US" sz="2400" b="1" dirty="0">
                <a:solidFill>
                  <a:srgbClr val="FFFFFF"/>
                </a:solidFill>
                <a:latin typeface="Helvetica" pitchFamily="2" charset="0"/>
                <a:cs typeface="Arial" panose="020B0604020202020204" pitchFamily="34" charset="0"/>
              </a:rPr>
              <a:t>sophomores</a:t>
            </a:r>
            <a:r>
              <a:rPr lang="en-US" sz="1800" dirty="0">
                <a:solidFill>
                  <a:srgbClr val="FFFFFF"/>
                </a:solidFill>
                <a:latin typeface="Helvetica" pitchFamily="2" charset="0"/>
                <a:cs typeface="Arial" panose="020B0604020202020204" pitchFamily="34" charset="0"/>
              </a:rPr>
              <a:t> for fall semester of 2024 and beyond. In the first year, the position will involve learning to maintain large saltwater aquarium systems and care for clown anemonefish. Looking beyond the first year, there may be an opportunity to participate in research in the lab and qualified students may go on to develop an honors thesis. </a:t>
            </a:r>
            <a:r>
              <a:rPr lang="en-US" sz="2400" b="1" dirty="0">
                <a:latin typeface="Helvetica" pitchFamily="2" charset="0"/>
                <a:cs typeface="Arial" panose="020B0604020202020204" pitchFamily="34" charset="0"/>
              </a:rPr>
              <a:t>Biology and Marine Science</a:t>
            </a:r>
            <a:r>
              <a:rPr lang="en-US" sz="1800" dirty="0">
                <a:solidFill>
                  <a:srgbClr val="FFFFFF"/>
                </a:solidFill>
                <a:latin typeface="Helvetica" pitchFamily="2" charset="0"/>
                <a:cs typeface="Arial" panose="020B0604020202020204" pitchFamily="34" charset="0"/>
              </a:rPr>
              <a:t> majors, interested in animal behavior and marine biology, are encouraged to apply. Please send a short statement (250 words max) explaining why you are interested in working in the lab, along with a CV and screenshot of your transcript to Dr. Buston (</a:t>
            </a:r>
            <a:r>
              <a:rPr lang="en-US" sz="1800" dirty="0" err="1">
                <a:solidFill>
                  <a:srgbClr val="FFFFFF"/>
                </a:solidFill>
                <a:latin typeface="Helvetica" pitchFamily="2" charset="0"/>
                <a:cs typeface="Arial" panose="020B0604020202020204" pitchFamily="34" charset="0"/>
              </a:rPr>
              <a:t>buston@bu.edu</a:t>
            </a:r>
            <a:r>
              <a:rPr lang="en-US" sz="1800" dirty="0">
                <a:solidFill>
                  <a:srgbClr val="FFFFFF"/>
                </a:solidFill>
                <a:latin typeface="Helvetica" pitchFamily="2" charset="0"/>
                <a:cs typeface="Arial" panose="020B0604020202020204" pitchFamily="34" charset="0"/>
              </a:rPr>
              <a:t>).</a:t>
            </a:r>
            <a:endParaRPr lang="en-US" altLang="ja-JP" sz="1800" dirty="0">
              <a:solidFill>
                <a:srgbClr val="FFFFFF"/>
              </a:solidFill>
              <a:latin typeface="Helvetica" pitchFamily="2" charset="0"/>
              <a:cs typeface="Arial" panose="020B0604020202020204" pitchFamily="34" charset="0"/>
            </a:endParaRPr>
          </a:p>
        </p:txBody>
      </p:sp>
      <p:sp>
        <p:nvSpPr>
          <p:cNvPr id="17412" name="Text Box 3">
            <a:extLst>
              <a:ext uri="{FF2B5EF4-FFF2-40B4-BE49-F238E27FC236}">
                <a16:creationId xmlns:a16="http://schemas.microsoft.com/office/drawing/2014/main" id="{B721CA58-08DE-DB4C-80F1-ADBBD2C0114B}"/>
              </a:ext>
            </a:extLst>
          </p:cNvPr>
          <p:cNvSpPr txBox="1">
            <a:spLocks noChangeArrowheads="1"/>
          </p:cNvSpPr>
          <p:nvPr/>
        </p:nvSpPr>
        <p:spPr bwMode="auto">
          <a:xfrm>
            <a:off x="1524000" y="304800"/>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0" fontAlgn="base" hangingPunct="0">
              <a:spcBef>
                <a:spcPct val="50000"/>
              </a:spcBef>
              <a:spcAft>
                <a:spcPct val="0"/>
              </a:spcAft>
              <a:buNone/>
            </a:pPr>
            <a:r>
              <a:rPr lang="en-US" altLang="en-US" sz="2800" b="1" dirty="0">
                <a:solidFill>
                  <a:srgbClr val="FFFFFF"/>
                </a:solidFill>
                <a:latin typeface="Helvetica" pitchFamily="2" charset="0"/>
              </a:rPr>
              <a:t>Buston Lab — Research Opportunities</a:t>
            </a:r>
            <a:endParaRPr lang="en-US" altLang="en-US" sz="2400" dirty="0">
              <a:solidFill>
                <a:srgbClr val="FFFFFF"/>
              </a:solidFill>
              <a:latin typeface="Times New Roman" panose="02020603050405020304" pitchFamily="18" charset="0"/>
            </a:endParaRPr>
          </a:p>
        </p:txBody>
      </p:sp>
      <p:pic>
        <p:nvPicPr>
          <p:cNvPr id="3" name="Picture 2">
            <a:extLst>
              <a:ext uri="{FF2B5EF4-FFF2-40B4-BE49-F238E27FC236}">
                <a16:creationId xmlns:a16="http://schemas.microsoft.com/office/drawing/2014/main" id="{6ED5D8C5-50A3-A446-B963-648EB3039517}"/>
              </a:ext>
            </a:extLst>
          </p:cNvPr>
          <p:cNvPicPr>
            <a:picLocks noChangeAspect="1"/>
          </p:cNvPicPr>
          <p:nvPr/>
        </p:nvPicPr>
        <p:blipFill rotWithShape="1">
          <a:blip r:embed="rId3"/>
          <a:srcRect t="14207" b="25905"/>
          <a:stretch/>
        </p:blipFill>
        <p:spPr>
          <a:xfrm>
            <a:off x="3200401" y="1143000"/>
            <a:ext cx="5741581" cy="2286000"/>
          </a:xfrm>
          <a:prstGeom prst="rect">
            <a:avLst/>
          </a:prstGeom>
          <a:ln>
            <a:solidFill>
              <a:schemeClr val="tx1"/>
            </a:solidFill>
          </a:ln>
        </p:spPr>
      </p:pic>
    </p:spTree>
    <p:extLst>
      <p:ext uri="{BB962C8B-B14F-4D97-AF65-F5344CB8AC3E}">
        <p14:creationId xmlns:p14="http://schemas.microsoft.com/office/powerpoint/2010/main" val="38332790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28594"/>
            <a:ext cx="9144000" cy="594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TextBox 2"/>
          <p:cNvSpPr txBox="1">
            <a:spLocks noChangeArrowheads="1"/>
          </p:cNvSpPr>
          <p:nvPr/>
        </p:nvSpPr>
        <p:spPr bwMode="auto">
          <a:xfrm>
            <a:off x="2133349" y="2895600"/>
            <a:ext cx="184718" cy="35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4" tIns="45717" rIns="91434" bIns="45717">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410415"/>
            <a:endParaRPr lang="en-US" sz="1687">
              <a:solidFill>
                <a:srgbClr val="FFFFFF"/>
              </a:solidFill>
            </a:endParaRPr>
          </a:p>
        </p:txBody>
      </p:sp>
      <p:sp>
        <p:nvSpPr>
          <p:cNvPr id="7" name="Shape 120"/>
          <p:cNvSpPr txBox="1">
            <a:spLocks/>
          </p:cNvSpPr>
          <p:nvPr/>
        </p:nvSpPr>
        <p:spPr>
          <a:xfrm>
            <a:off x="2003604" y="108269"/>
            <a:ext cx="8251016" cy="2321719"/>
          </a:xfrm>
          <a:prstGeom prst="rect">
            <a:avLst/>
          </a:prstGeom>
          <a:noFill/>
        </p:spPr>
        <p:txBody>
          <a:bodyPr lIns="64290" tIns="32145" rIns="64290" bIns="32145">
            <a:normAutofit/>
          </a:bodyPr>
          <a:lstStyle>
            <a:lvl1pPr marL="0" marR="0" indent="0"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425"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6846"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273"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3697"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2125"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0543"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598970"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7396" algn="ctr" defTabSz="583752"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r>
              <a:rPr lang="en-US" sz="3600" dirty="0">
                <a:latin typeface="Helvetica Light"/>
                <a:ea typeface="Helvetica Light"/>
                <a:cs typeface="Helvetica Light"/>
              </a:rPr>
              <a:t>The Origin of the Earth and its Ocean</a:t>
            </a:r>
          </a:p>
        </p:txBody>
      </p:sp>
      <p:sp>
        <p:nvSpPr>
          <p:cNvPr id="3" name="AutoShape 4">
            <a:extLst>
              <a:ext uri="{FF2B5EF4-FFF2-40B4-BE49-F238E27FC236}">
                <a16:creationId xmlns:a16="http://schemas.microsoft.com/office/drawing/2014/main" id="{557221F0-74A9-A9B3-185B-AD5A197155AF}"/>
              </a:ext>
            </a:extLst>
          </p:cNvPr>
          <p:cNvSpPr>
            <a:spLocks noChangeAspect="1" noChangeArrowheads="1"/>
          </p:cNvSpPr>
          <p:nvPr/>
        </p:nvSpPr>
        <p:spPr bwMode="auto">
          <a:xfrm>
            <a:off x="5988844" y="3321844"/>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US" sz="1266"/>
          </a:p>
        </p:txBody>
      </p:sp>
      <p:sp>
        <p:nvSpPr>
          <p:cNvPr id="2" name="TextBox 1">
            <a:extLst>
              <a:ext uri="{FF2B5EF4-FFF2-40B4-BE49-F238E27FC236}">
                <a16:creationId xmlns:a16="http://schemas.microsoft.com/office/drawing/2014/main" id="{06DD8A5D-CE6F-3237-0A44-27D15D1753DC}"/>
              </a:ext>
            </a:extLst>
          </p:cNvPr>
          <p:cNvSpPr txBox="1"/>
          <p:nvPr/>
        </p:nvSpPr>
        <p:spPr>
          <a:xfrm>
            <a:off x="1883827" y="3045540"/>
            <a:ext cx="2852220" cy="981231"/>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hangingPunct="0"/>
            <a:r>
              <a:rPr lang="en-US" sz="1969" dirty="0">
                <a:solidFill>
                  <a:schemeClr val="bg1"/>
                </a:solidFill>
                <a:sym typeface="Helvetica Light"/>
              </a:rPr>
              <a:t>You should be reading Chapter 3 and 4 of the Webb textbook</a:t>
            </a:r>
          </a:p>
        </p:txBody>
      </p:sp>
    </p:spTree>
    <p:extLst>
      <p:ext uri="{BB962C8B-B14F-4D97-AF65-F5344CB8AC3E}">
        <p14:creationId xmlns:p14="http://schemas.microsoft.com/office/powerpoint/2010/main" val="111558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rgbClr val="000000"/>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a:ln>
              <a:noFill/>
            </a:ln>
            <a:solidFill>
              <a:srgbClr val="000000"/>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808080"/>
        </a:dk1>
        <a:lt1>
          <a:srgbClr val="FFFFFF"/>
        </a:lt1>
        <a:dk2>
          <a:srgbClr val="000000"/>
        </a:dk2>
        <a:lt2>
          <a:srgbClr val="FFFFFF"/>
        </a:lt2>
        <a:accent1>
          <a:srgbClr val="0080FF"/>
        </a:accent1>
        <a:accent2>
          <a:srgbClr val="3333CC"/>
        </a:accent2>
        <a:accent3>
          <a:srgbClr val="AAAAAA"/>
        </a:accent3>
        <a:accent4>
          <a:srgbClr val="DADADA"/>
        </a:accent4>
        <a:accent5>
          <a:srgbClr val="AAC0FF"/>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3393</TotalTime>
  <Words>1203</Words>
  <Application>Microsoft Macintosh PowerPoint</Application>
  <PresentationFormat>Widescreen</PresentationFormat>
  <Paragraphs>105</Paragraphs>
  <Slides>23</Slides>
  <Notes>16</Notes>
  <HiddenSlides>0</HiddenSlides>
  <MMClips>4</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23</vt:i4>
      </vt:variant>
    </vt:vector>
  </HeadingPairs>
  <TitlesOfParts>
    <vt:vector size="39" baseType="lpstr">
      <vt:lpstr>Arial</vt:lpstr>
      <vt:lpstr>Calibri</vt:lpstr>
      <vt:lpstr>Helvetica</vt:lpstr>
      <vt:lpstr>Helvetica Light</vt:lpstr>
      <vt:lpstr>Helvetica Neue</vt:lpstr>
      <vt:lpstr>Marker Felt</vt:lpstr>
      <vt:lpstr>Times</vt:lpstr>
      <vt:lpstr>Times New Roman</vt:lpstr>
      <vt:lpstr>Wingdings</vt:lpstr>
      <vt:lpstr>2_Office Theme</vt:lpstr>
      <vt:lpstr>Black</vt:lpstr>
      <vt:lpstr>3_Office Theme</vt:lpstr>
      <vt:lpstr>4_Office Theme</vt:lpstr>
      <vt:lpstr>7_Default Design</vt:lpstr>
      <vt:lpstr>6_Blank Presentation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“Nucleosynthetic” origin of the elements</vt:lpstr>
      <vt:lpstr>Solar System to Scale  (relative sizes, not distances)</vt:lpstr>
      <vt:lpstr>PowerPoint Presentation</vt:lpstr>
      <vt:lpstr>PowerPoint Presentation</vt:lpstr>
      <vt:lpstr>PowerPoint Presentation</vt:lpstr>
      <vt:lpstr>Observational Evidence From Astronomy: Protoplanetary Disks</vt:lpstr>
      <vt:lpstr>PowerPoint Presentation</vt:lpstr>
      <vt:lpstr>Condensation of the Solar Nebula</vt:lpstr>
      <vt:lpstr>PowerPoint Presentation</vt:lpstr>
      <vt:lpstr>PowerPoint Presentation</vt:lpstr>
      <vt:lpstr>PowerPoint Presentation</vt:lpstr>
      <vt:lpstr>Chondrites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Fulweiler</dc:creator>
  <cp:lastModifiedBy>Kurtz, Andrew</cp:lastModifiedBy>
  <cp:revision>127</cp:revision>
  <dcterms:created xsi:type="dcterms:W3CDTF">2012-09-07T13:54:20Z</dcterms:created>
  <dcterms:modified xsi:type="dcterms:W3CDTF">2024-09-11T19:38:44Z</dcterms:modified>
</cp:coreProperties>
</file>